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306" r:id="rId3"/>
    <p:sldId id="257" r:id="rId4"/>
    <p:sldId id="279" r:id="rId5"/>
    <p:sldId id="288" r:id="rId6"/>
    <p:sldId id="261" r:id="rId7"/>
    <p:sldId id="262" r:id="rId8"/>
    <p:sldId id="263" r:id="rId9"/>
    <p:sldId id="285" r:id="rId10"/>
    <p:sldId id="292" r:id="rId11"/>
    <p:sldId id="265" r:id="rId12"/>
    <p:sldId id="267" r:id="rId13"/>
    <p:sldId id="268" r:id="rId14"/>
    <p:sldId id="281" r:id="rId15"/>
    <p:sldId id="282" r:id="rId16"/>
    <p:sldId id="283" r:id="rId17"/>
    <p:sldId id="269" r:id="rId18"/>
    <p:sldId id="270" r:id="rId19"/>
    <p:sldId id="271" r:id="rId20"/>
    <p:sldId id="291" r:id="rId21"/>
    <p:sldId id="272" r:id="rId22"/>
    <p:sldId id="273" r:id="rId23"/>
    <p:sldId id="274" r:id="rId24"/>
    <p:sldId id="276" r:id="rId25"/>
    <p:sldId id="307" r:id="rId26"/>
    <p:sldId id="290" r:id="rId27"/>
    <p:sldId id="300" r:id="rId28"/>
    <p:sldId id="301" r:id="rId29"/>
    <p:sldId id="302" r:id="rId30"/>
    <p:sldId id="303" r:id="rId31"/>
    <p:sldId id="304" r:id="rId32"/>
    <p:sldId id="299" r:id="rId33"/>
    <p:sldId id="305" r:id="rId34"/>
    <p:sldId id="275" r:id="rId35"/>
    <p:sldId id="277" r:id="rId36"/>
    <p:sldId id="308" r:id="rId37"/>
    <p:sldId id="293" r:id="rId38"/>
    <p:sldId id="295" r:id="rId39"/>
    <p:sldId id="294" r:id="rId40"/>
    <p:sldId id="296" r:id="rId41"/>
    <p:sldId id="298" r:id="rId42"/>
    <p:sldId id="297"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3"/>
    <p:restoredTop sz="81162" autoAdjust="0"/>
  </p:normalViewPr>
  <p:slideViewPr>
    <p:cSldViewPr snapToGrid="0" snapToObjects="1">
      <p:cViewPr>
        <p:scale>
          <a:sx n="49" d="100"/>
          <a:sy n="49" d="100"/>
        </p:scale>
        <p:origin x="221" y="29"/>
      </p:cViewPr>
      <p:guideLst/>
    </p:cSldViewPr>
  </p:slideViewPr>
  <p:notesTextViewPr>
    <p:cViewPr>
      <p:scale>
        <a:sx n="1" d="1"/>
        <a:sy n="1" d="1"/>
      </p:scale>
      <p:origin x="0" y="0"/>
    </p:cViewPr>
  </p:notesTextViewPr>
  <p:notesViewPr>
    <p:cSldViewPr snapToGrid="0" snapToObjects="1">
      <p:cViewPr varScale="1">
        <p:scale>
          <a:sx n="107" d="100"/>
          <a:sy n="107" d="100"/>
        </p:scale>
        <p:origin x="336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EEB387-0342-4237-A981-286C48D8D6D7}"/>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0CF0D5E-A9F6-4F7C-ACDA-48BA978AC9F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781A898-9687-4078-8E5F-6403DBA75A32}" type="datetimeFigureOut">
              <a:rPr lang="en-US" smtClean="0"/>
              <a:t>2/14/2022</a:t>
            </a:fld>
            <a:endParaRPr lang="en-US" dirty="0"/>
          </a:p>
        </p:txBody>
      </p:sp>
      <p:sp>
        <p:nvSpPr>
          <p:cNvPr id="4" name="Footer Placeholder 3">
            <a:extLst>
              <a:ext uri="{FF2B5EF4-FFF2-40B4-BE49-F238E27FC236}">
                <a16:creationId xmlns:a16="http://schemas.microsoft.com/office/drawing/2014/main" id="{C2CAA62B-120E-4F1B-B5C9-760E10977C19}"/>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BAD33C-6DD6-496E-A095-4F9194225997}"/>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98B06F1-4598-4125-A36E-E4A3BE41C095}" type="slidenum">
              <a:rPr lang="en-US" smtClean="0"/>
              <a:t>‹#›</a:t>
            </a:fld>
            <a:endParaRPr lang="en-US" dirty="0"/>
          </a:p>
        </p:txBody>
      </p:sp>
    </p:spTree>
    <p:extLst>
      <p:ext uri="{BB962C8B-B14F-4D97-AF65-F5344CB8AC3E}">
        <p14:creationId xmlns:p14="http://schemas.microsoft.com/office/powerpoint/2010/main" val="201885705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9D28F45-3DD4-4C0B-A724-D7B931E9469B}" type="datetimeFigureOut">
              <a:rPr lang="en-US" smtClean="0"/>
              <a:t>2/14/2022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37126E4-4938-4A81-8CD2-04BD44103444}" type="slidenum">
              <a:rPr lang="en-US" smtClean="0"/>
              <a:t>‹#›</a:t>
            </a:fld>
            <a:endParaRPr lang="en-US" dirty="0"/>
          </a:p>
        </p:txBody>
      </p:sp>
    </p:spTree>
    <p:extLst>
      <p:ext uri="{BB962C8B-B14F-4D97-AF65-F5344CB8AC3E}">
        <p14:creationId xmlns:p14="http://schemas.microsoft.com/office/powerpoint/2010/main" val="204019664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30</a:t>
            </a:fld>
            <a:endParaRPr lang="en-US" dirty="0"/>
          </a:p>
        </p:txBody>
      </p:sp>
    </p:spTree>
    <p:extLst>
      <p:ext uri="{BB962C8B-B14F-4D97-AF65-F5344CB8AC3E}">
        <p14:creationId xmlns:p14="http://schemas.microsoft.com/office/powerpoint/2010/main" val="1232525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37</a:t>
            </a:fld>
            <a:endParaRPr lang="en-US" dirty="0"/>
          </a:p>
        </p:txBody>
      </p:sp>
    </p:spTree>
    <p:extLst>
      <p:ext uri="{BB962C8B-B14F-4D97-AF65-F5344CB8AC3E}">
        <p14:creationId xmlns:p14="http://schemas.microsoft.com/office/powerpoint/2010/main" val="2419126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38</a:t>
            </a:fld>
            <a:endParaRPr lang="en-US" dirty="0"/>
          </a:p>
        </p:txBody>
      </p:sp>
    </p:spTree>
    <p:extLst>
      <p:ext uri="{BB962C8B-B14F-4D97-AF65-F5344CB8AC3E}">
        <p14:creationId xmlns:p14="http://schemas.microsoft.com/office/powerpoint/2010/main" val="303523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39</a:t>
            </a:fld>
            <a:endParaRPr lang="en-US" dirty="0"/>
          </a:p>
        </p:txBody>
      </p:sp>
    </p:spTree>
    <p:extLst>
      <p:ext uri="{BB962C8B-B14F-4D97-AF65-F5344CB8AC3E}">
        <p14:creationId xmlns:p14="http://schemas.microsoft.com/office/powerpoint/2010/main" val="191015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40</a:t>
            </a:fld>
            <a:endParaRPr lang="en-US" dirty="0"/>
          </a:p>
        </p:txBody>
      </p:sp>
    </p:spTree>
    <p:extLst>
      <p:ext uri="{BB962C8B-B14F-4D97-AF65-F5344CB8AC3E}">
        <p14:creationId xmlns:p14="http://schemas.microsoft.com/office/powerpoint/2010/main" val="45591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41</a:t>
            </a:fld>
            <a:endParaRPr lang="en-US" dirty="0"/>
          </a:p>
        </p:txBody>
      </p:sp>
    </p:spTree>
    <p:extLst>
      <p:ext uri="{BB962C8B-B14F-4D97-AF65-F5344CB8AC3E}">
        <p14:creationId xmlns:p14="http://schemas.microsoft.com/office/powerpoint/2010/main" val="680824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Beverly started playing softball at the age of 9.  She is in the National Softball Hall of Fame, Texas and Arkansas Hall of Fame and the Black American Hall of Fame. She </a:t>
            </a:r>
            <a:r>
              <a:rPr lang="en-US" sz="1800" dirty="0">
                <a:solidFill>
                  <a:srgbClr val="FF0000"/>
                </a:solidFill>
                <a:effectLst/>
                <a:latin typeface="Calibri" panose="020F0502020204030204" pitchFamily="34" charset="0"/>
                <a:ea typeface="Calibri" panose="020F0502020204030204" pitchFamily="34" charset="0"/>
              </a:rPr>
              <a:t>is anticipated as being a nominee </a:t>
            </a:r>
            <a:r>
              <a:rPr lang="en-US" sz="1800" dirty="0">
                <a:solidFill>
                  <a:srgbClr val="000000"/>
                </a:solidFill>
                <a:effectLst/>
                <a:latin typeface="Calibri" panose="020F0502020204030204" pitchFamily="34" charset="0"/>
                <a:ea typeface="Calibri" panose="020F0502020204030204" pitchFamily="34" charset="0"/>
              </a:rPr>
              <a:t>in the Senior Softball Hall of Fame </a:t>
            </a:r>
            <a:r>
              <a:rPr lang="en-US" sz="1800" dirty="0">
                <a:solidFill>
                  <a:srgbClr val="FF0000"/>
                </a:solidFill>
                <a:effectLst/>
                <a:latin typeface="Calibri" panose="020F0502020204030204" pitchFamily="34" charset="0"/>
                <a:ea typeface="Calibri" panose="020F0502020204030204" pitchFamily="34" charset="0"/>
              </a:rPr>
              <a:t>in the future</a:t>
            </a:r>
            <a:r>
              <a:rPr lang="en-US" sz="1800" dirty="0">
                <a:solidFill>
                  <a:srgbClr val="000000"/>
                </a:solidFill>
                <a:effectLst/>
                <a:latin typeface="Calibri" panose="020F0502020204030204" pitchFamily="34" charset="0"/>
                <a:ea typeface="Calibri" panose="020F0502020204030204" pitchFamily="34" charset="0"/>
              </a:rPr>
              <a:t>.  </a:t>
            </a:r>
            <a:r>
              <a:rPr lang="en-US" sz="1800" dirty="0">
                <a:solidFill>
                  <a:srgbClr val="444444"/>
                </a:solidFill>
                <a:effectLst/>
                <a:latin typeface="Arial" panose="020B0604020202020204" pitchFamily="34" charset="0"/>
                <a:ea typeface="Calibri" panose="020F0502020204030204" pitchFamily="34" charset="0"/>
              </a:rPr>
              <a:t>She was inducted into the USSSA </a:t>
            </a:r>
            <a:r>
              <a:rPr lang="en-US" sz="1800" dirty="0">
                <a:effectLst/>
                <a:latin typeface="Arial" panose="020B0604020202020204" pitchFamily="34" charset="0"/>
                <a:ea typeface="Calibri" panose="020F0502020204030204" pitchFamily="34" charset="0"/>
              </a:rPr>
              <a:t>National </a:t>
            </a:r>
            <a:r>
              <a:rPr lang="en-US" sz="1800" dirty="0">
                <a:solidFill>
                  <a:srgbClr val="444444"/>
                </a:solidFill>
                <a:effectLst/>
                <a:latin typeface="Arial" panose="020B0604020202020204" pitchFamily="34" charset="0"/>
                <a:ea typeface="Calibri" panose="020F0502020204030204" pitchFamily="34" charset="0"/>
              </a:rPr>
              <a:t>Hall of Fame in the Female Player Category in 2003.</a:t>
            </a: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A standout in the USSSA Women’s, Mixed, and Black American Programs Ms. Lovett’s career spans over thirty years.</a:t>
            </a: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She was a member of the Sierra Illusions in 1997 when they won the USSSA Mixed World and was MVP.</a:t>
            </a: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Four times she was a member of the USSSA Black American Women’s World Tournament Champion Teams in 1994, 95, 96, and 2002.</a:t>
            </a: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She was chosen as the tournament Most Valuable Player in many USSSA Women’s National Invitational Tournaments.</a:t>
            </a: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Five times she was selected to the Black American All World Teams.</a:t>
            </a: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She was selected to the USSSA Women’s ‘A’ All World Teams in</a:t>
            </a:r>
            <a:r>
              <a:rPr lang="en-US" sz="1800" dirty="0">
                <a:effectLst/>
                <a:latin typeface="Arial" panose="020B0604020202020204" pitchFamily="34" charset="0"/>
                <a:ea typeface="Calibri" panose="020F0502020204030204" pitchFamily="34" charset="0"/>
              </a:rPr>
              <a:t> 1990,</a:t>
            </a:r>
            <a:r>
              <a:rPr lang="en-US" sz="1800" dirty="0">
                <a:solidFill>
                  <a:srgbClr val="444444"/>
                </a:solidFill>
                <a:effectLst/>
                <a:latin typeface="Arial" panose="020B0604020202020204" pitchFamily="34" charset="0"/>
                <a:ea typeface="Calibri" panose="020F0502020204030204" pitchFamily="34" charset="0"/>
              </a:rPr>
              <a:t> 1994</a:t>
            </a:r>
            <a:r>
              <a:rPr lang="en-US" sz="1800" dirty="0">
                <a:effectLst/>
                <a:latin typeface="Arial" panose="020B0604020202020204" pitchFamily="34" charset="0"/>
                <a:ea typeface="Calibri" panose="020F0502020204030204" pitchFamily="34" charset="0"/>
              </a:rPr>
              <a:t>, 1996, 1998, and 2010</a:t>
            </a:r>
            <a:r>
              <a:rPr lang="en-US" sz="1800" dirty="0">
                <a:solidFill>
                  <a:srgbClr val="444444"/>
                </a:solidFill>
                <a:effectLst/>
                <a:latin typeface="Arial" panose="020B0604020202020204" pitchFamily="34" charset="0"/>
                <a:ea typeface="Calibri" panose="020F0502020204030204" pitchFamily="34" charset="0"/>
              </a:rPr>
              <a:t>. At the USSSA Women’s ‘A’ World Series in 1990 she was the Home Run Champion and also the Tournament Most Valuable Player.</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444444"/>
                </a:solidFill>
                <a:effectLst/>
                <a:latin typeface="Arial" panose="020B0604020202020204" pitchFamily="34" charset="0"/>
                <a:ea typeface="Calibri" panose="020F0502020204030204" pitchFamily="34" charset="0"/>
              </a:rPr>
              <a:t>Her individual accomplishments are also very impressive.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Header Placeholder 3"/>
          <p:cNvSpPr>
            <a:spLocks noGrp="1"/>
          </p:cNvSpPr>
          <p:nvPr>
            <p:ph type="hdr" sz="quarter"/>
          </p:nvPr>
        </p:nvSpPr>
        <p:spPr/>
        <p:txBody>
          <a:bodyPr/>
          <a:lstStyle/>
          <a:p>
            <a:endParaRPr lang="en-US" dirty="0"/>
          </a:p>
        </p:txBody>
      </p:sp>
      <p:sp>
        <p:nvSpPr>
          <p:cNvPr id="5" name="Slide Number Placeholder 4"/>
          <p:cNvSpPr>
            <a:spLocks noGrp="1"/>
          </p:cNvSpPr>
          <p:nvPr>
            <p:ph type="sldNum" sz="quarter" idx="5"/>
          </p:nvPr>
        </p:nvSpPr>
        <p:spPr/>
        <p:txBody>
          <a:bodyPr/>
          <a:lstStyle/>
          <a:p>
            <a:fld id="{837126E4-4938-4A81-8CD2-04BD44103444}" type="slidenum">
              <a:rPr lang="en-US" smtClean="0"/>
              <a:t>42</a:t>
            </a:fld>
            <a:endParaRPr lang="en-US" dirty="0"/>
          </a:p>
        </p:txBody>
      </p:sp>
    </p:spTree>
    <p:extLst>
      <p:ext uri="{BB962C8B-B14F-4D97-AF65-F5344CB8AC3E}">
        <p14:creationId xmlns:p14="http://schemas.microsoft.com/office/powerpoint/2010/main" val="136028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248B-92F7-9149-BEF5-6070ED48A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795791-7C8C-564E-8B75-03E3602218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6EFADA-760A-AD42-89F1-51269301EC0C}"/>
              </a:ext>
            </a:extLst>
          </p:cNvPr>
          <p:cNvSpPr>
            <a:spLocks noGrp="1"/>
          </p:cNvSpPr>
          <p:nvPr>
            <p:ph type="dt" sz="half" idx="10"/>
          </p:nvPr>
        </p:nvSpPr>
        <p:spPr/>
        <p:txBody>
          <a:bodyPr/>
          <a:lstStyle/>
          <a:p>
            <a:fld id="{74C26226-E70F-4826-A89F-70D324EAFAF6}" type="datetime1">
              <a:rPr lang="en-US" smtClean="0"/>
              <a:t>2/14/2022</a:t>
            </a:fld>
            <a:endParaRPr lang="en-US" dirty="0"/>
          </a:p>
        </p:txBody>
      </p:sp>
      <p:sp>
        <p:nvSpPr>
          <p:cNvPr id="5" name="Footer Placeholder 4">
            <a:extLst>
              <a:ext uri="{FF2B5EF4-FFF2-40B4-BE49-F238E27FC236}">
                <a16:creationId xmlns:a16="http://schemas.microsoft.com/office/drawing/2014/main" id="{C3F48EF6-5477-DC48-AA65-F37034D6E9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09D719-40F3-E44E-BAED-ACF916B4B802}"/>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41403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8F3D-9A42-5F4E-B708-1671980896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D852F2-F343-9541-975F-7F836F83B8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D3546E-635A-9F43-995A-89661173F92E}"/>
              </a:ext>
            </a:extLst>
          </p:cNvPr>
          <p:cNvSpPr>
            <a:spLocks noGrp="1"/>
          </p:cNvSpPr>
          <p:nvPr>
            <p:ph type="dt" sz="half" idx="10"/>
          </p:nvPr>
        </p:nvSpPr>
        <p:spPr/>
        <p:txBody>
          <a:bodyPr/>
          <a:lstStyle/>
          <a:p>
            <a:fld id="{117CB888-C81D-41D9-B152-512CF4CCE372}" type="datetime1">
              <a:rPr lang="en-US" smtClean="0"/>
              <a:t>2/14/2022</a:t>
            </a:fld>
            <a:endParaRPr lang="en-US" dirty="0"/>
          </a:p>
        </p:txBody>
      </p:sp>
      <p:sp>
        <p:nvSpPr>
          <p:cNvPr id="5" name="Footer Placeholder 4">
            <a:extLst>
              <a:ext uri="{FF2B5EF4-FFF2-40B4-BE49-F238E27FC236}">
                <a16:creationId xmlns:a16="http://schemas.microsoft.com/office/drawing/2014/main" id="{04CBBFA6-D18E-D444-BF65-060BCF4C2D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A20AF9-F204-4847-8EF2-DC242B4AE984}"/>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325849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E89D14-A586-9342-B5DD-B59D53852B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2562D0-A915-3D49-811D-5851C18531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AE2302-2EC9-0145-B5D3-DD7648BB9DB9}"/>
              </a:ext>
            </a:extLst>
          </p:cNvPr>
          <p:cNvSpPr>
            <a:spLocks noGrp="1"/>
          </p:cNvSpPr>
          <p:nvPr>
            <p:ph type="dt" sz="half" idx="10"/>
          </p:nvPr>
        </p:nvSpPr>
        <p:spPr/>
        <p:txBody>
          <a:bodyPr/>
          <a:lstStyle/>
          <a:p>
            <a:fld id="{59ED5DCC-CE76-42FC-BFEB-F85A5AE6D069}" type="datetime1">
              <a:rPr lang="en-US" smtClean="0"/>
              <a:t>2/14/2022</a:t>
            </a:fld>
            <a:endParaRPr lang="en-US" dirty="0"/>
          </a:p>
        </p:txBody>
      </p:sp>
      <p:sp>
        <p:nvSpPr>
          <p:cNvPr id="5" name="Footer Placeholder 4">
            <a:extLst>
              <a:ext uri="{FF2B5EF4-FFF2-40B4-BE49-F238E27FC236}">
                <a16:creationId xmlns:a16="http://schemas.microsoft.com/office/drawing/2014/main" id="{69655885-7EA6-0744-ABC1-91253D13B8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62498F-94A9-EB4C-ABAB-60221C63F9A9}"/>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217301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761B-0A39-E540-A6B7-56DEBE627F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4B573D-FB20-8446-9700-17A7AD35D8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D57BBC-A4B9-F041-ABD1-37B640B2C428}"/>
              </a:ext>
            </a:extLst>
          </p:cNvPr>
          <p:cNvSpPr>
            <a:spLocks noGrp="1"/>
          </p:cNvSpPr>
          <p:nvPr>
            <p:ph type="dt" sz="half" idx="10"/>
          </p:nvPr>
        </p:nvSpPr>
        <p:spPr/>
        <p:txBody>
          <a:bodyPr/>
          <a:lstStyle/>
          <a:p>
            <a:fld id="{00D49B8E-BB81-498E-9CCA-DDBE51F10B10}" type="datetime1">
              <a:rPr lang="en-US" smtClean="0"/>
              <a:t>2/14/2022</a:t>
            </a:fld>
            <a:endParaRPr lang="en-US" dirty="0"/>
          </a:p>
        </p:txBody>
      </p:sp>
      <p:sp>
        <p:nvSpPr>
          <p:cNvPr id="5" name="Footer Placeholder 4">
            <a:extLst>
              <a:ext uri="{FF2B5EF4-FFF2-40B4-BE49-F238E27FC236}">
                <a16:creationId xmlns:a16="http://schemas.microsoft.com/office/drawing/2014/main" id="{3DB2CA3C-45EB-2945-B592-9ABD22B8D0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950DA4-A22D-C34B-9531-756B3EED7AD3}"/>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385065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57DD1-8DC7-B34F-9238-C4A82EC434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F337CA-DBDC-0E42-8E87-95A741965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9CEE34-0D99-DB49-B998-E01F5D1CC230}"/>
              </a:ext>
            </a:extLst>
          </p:cNvPr>
          <p:cNvSpPr>
            <a:spLocks noGrp="1"/>
          </p:cNvSpPr>
          <p:nvPr>
            <p:ph type="dt" sz="half" idx="10"/>
          </p:nvPr>
        </p:nvSpPr>
        <p:spPr/>
        <p:txBody>
          <a:bodyPr/>
          <a:lstStyle/>
          <a:p>
            <a:fld id="{C5F4971A-1095-43A7-87DC-D77B2CF3BFD1}" type="datetime1">
              <a:rPr lang="en-US" smtClean="0"/>
              <a:t>2/14/2022</a:t>
            </a:fld>
            <a:endParaRPr lang="en-US" dirty="0"/>
          </a:p>
        </p:txBody>
      </p:sp>
      <p:sp>
        <p:nvSpPr>
          <p:cNvPr id="5" name="Footer Placeholder 4">
            <a:extLst>
              <a:ext uri="{FF2B5EF4-FFF2-40B4-BE49-F238E27FC236}">
                <a16:creationId xmlns:a16="http://schemas.microsoft.com/office/drawing/2014/main" id="{F13CFC35-65AA-4543-AAE9-05895E4EC1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298BAC-1340-C141-8AFC-AA9BF66C4F4E}"/>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280080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DFB9-682E-AB4B-9993-DEB2C018E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730A3F-6F3D-854F-8507-489A075AE9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70B2EF-9C47-0944-A754-2FCA16F53B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2AB704-4EBC-0146-8143-8EE7FCD7B1DF}"/>
              </a:ext>
            </a:extLst>
          </p:cNvPr>
          <p:cNvSpPr>
            <a:spLocks noGrp="1"/>
          </p:cNvSpPr>
          <p:nvPr>
            <p:ph type="dt" sz="half" idx="10"/>
          </p:nvPr>
        </p:nvSpPr>
        <p:spPr/>
        <p:txBody>
          <a:bodyPr/>
          <a:lstStyle/>
          <a:p>
            <a:fld id="{5F8DE8B9-4E36-4CFA-9458-C3133D69C0C3}" type="datetime1">
              <a:rPr lang="en-US" smtClean="0"/>
              <a:t>2/14/2022</a:t>
            </a:fld>
            <a:endParaRPr lang="en-US" dirty="0"/>
          </a:p>
        </p:txBody>
      </p:sp>
      <p:sp>
        <p:nvSpPr>
          <p:cNvPr id="6" name="Footer Placeholder 5">
            <a:extLst>
              <a:ext uri="{FF2B5EF4-FFF2-40B4-BE49-F238E27FC236}">
                <a16:creationId xmlns:a16="http://schemas.microsoft.com/office/drawing/2014/main" id="{72FF5D23-A2F9-3644-9A3A-8296F626DB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BF9552-856C-2B46-AD73-6254390E1C35}"/>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429054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65EEE-A103-D64E-BE6E-C43230613C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D36931-B32F-614B-8288-8B4ACDBA6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D68E2E-5C81-9D4E-92BB-526116E7AF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29B51-A9C1-324F-A32A-43B1DC9B4F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DC0836-E615-F646-AE41-B41CAC292BE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C1A1EE-017C-5846-B080-B9A5BB9704D9}"/>
              </a:ext>
            </a:extLst>
          </p:cNvPr>
          <p:cNvSpPr>
            <a:spLocks noGrp="1"/>
          </p:cNvSpPr>
          <p:nvPr>
            <p:ph type="dt" sz="half" idx="10"/>
          </p:nvPr>
        </p:nvSpPr>
        <p:spPr/>
        <p:txBody>
          <a:bodyPr/>
          <a:lstStyle/>
          <a:p>
            <a:fld id="{71F8A709-F786-4E0E-8784-EC9DF4CBB411}" type="datetime1">
              <a:rPr lang="en-US" smtClean="0"/>
              <a:t>2/14/2022</a:t>
            </a:fld>
            <a:endParaRPr lang="en-US" dirty="0"/>
          </a:p>
        </p:txBody>
      </p:sp>
      <p:sp>
        <p:nvSpPr>
          <p:cNvPr id="8" name="Footer Placeholder 7">
            <a:extLst>
              <a:ext uri="{FF2B5EF4-FFF2-40B4-BE49-F238E27FC236}">
                <a16:creationId xmlns:a16="http://schemas.microsoft.com/office/drawing/2014/main" id="{E58D3429-65B5-D04B-B43A-9FDBE167EB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2AE6856-4FA9-2445-88B9-D8E0E5CC6770}"/>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290885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27BA7-22AE-1B4E-9692-988D08A871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DEAF95-F14C-5244-9350-08F0B8738285}"/>
              </a:ext>
            </a:extLst>
          </p:cNvPr>
          <p:cNvSpPr>
            <a:spLocks noGrp="1"/>
          </p:cNvSpPr>
          <p:nvPr>
            <p:ph type="dt" sz="half" idx="10"/>
          </p:nvPr>
        </p:nvSpPr>
        <p:spPr/>
        <p:txBody>
          <a:bodyPr/>
          <a:lstStyle/>
          <a:p>
            <a:fld id="{0C579386-7D92-4144-B35B-4CBD7A1F923A}" type="datetime1">
              <a:rPr lang="en-US" smtClean="0"/>
              <a:t>2/14/2022</a:t>
            </a:fld>
            <a:endParaRPr lang="en-US" dirty="0"/>
          </a:p>
        </p:txBody>
      </p:sp>
      <p:sp>
        <p:nvSpPr>
          <p:cNvPr id="4" name="Footer Placeholder 3">
            <a:extLst>
              <a:ext uri="{FF2B5EF4-FFF2-40B4-BE49-F238E27FC236}">
                <a16:creationId xmlns:a16="http://schemas.microsoft.com/office/drawing/2014/main" id="{9EFE5A9A-AE44-6344-BB13-911EDE51FE0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C9F2D08-72EB-2041-99D1-E17FE83B0552}"/>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100022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3C6B3D-55C8-0F48-9D0B-AED5462BE4BC}"/>
              </a:ext>
            </a:extLst>
          </p:cNvPr>
          <p:cNvSpPr>
            <a:spLocks noGrp="1"/>
          </p:cNvSpPr>
          <p:nvPr>
            <p:ph type="dt" sz="half" idx="10"/>
          </p:nvPr>
        </p:nvSpPr>
        <p:spPr/>
        <p:txBody>
          <a:bodyPr/>
          <a:lstStyle/>
          <a:p>
            <a:fld id="{D88D5C9E-9950-4E7C-8A85-66E64F81088E}" type="datetime1">
              <a:rPr lang="en-US" smtClean="0"/>
              <a:t>2/14/2022</a:t>
            </a:fld>
            <a:endParaRPr lang="en-US" dirty="0"/>
          </a:p>
        </p:txBody>
      </p:sp>
      <p:sp>
        <p:nvSpPr>
          <p:cNvPr id="3" name="Footer Placeholder 2">
            <a:extLst>
              <a:ext uri="{FF2B5EF4-FFF2-40B4-BE49-F238E27FC236}">
                <a16:creationId xmlns:a16="http://schemas.microsoft.com/office/drawing/2014/main" id="{09F2FCAB-57D6-6A47-B7B5-AFB9728172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F15669-A410-B948-8716-5279CF33E84C}"/>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307562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5C7C-A497-3346-89AE-59B6A60D80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8298F6-7EAD-B145-B7AA-A5A0E3F33A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C0E4E6-66A1-7145-82E8-8A6D60613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3C8712-47E5-8E42-B016-5DA62500509C}"/>
              </a:ext>
            </a:extLst>
          </p:cNvPr>
          <p:cNvSpPr>
            <a:spLocks noGrp="1"/>
          </p:cNvSpPr>
          <p:nvPr>
            <p:ph type="dt" sz="half" idx="10"/>
          </p:nvPr>
        </p:nvSpPr>
        <p:spPr/>
        <p:txBody>
          <a:bodyPr/>
          <a:lstStyle/>
          <a:p>
            <a:fld id="{B9D15B06-B7B5-4302-95B7-47F856C6A2F4}" type="datetime1">
              <a:rPr lang="en-US" smtClean="0"/>
              <a:t>2/14/2022</a:t>
            </a:fld>
            <a:endParaRPr lang="en-US" dirty="0"/>
          </a:p>
        </p:txBody>
      </p:sp>
      <p:sp>
        <p:nvSpPr>
          <p:cNvPr id="6" name="Footer Placeholder 5">
            <a:extLst>
              <a:ext uri="{FF2B5EF4-FFF2-40B4-BE49-F238E27FC236}">
                <a16:creationId xmlns:a16="http://schemas.microsoft.com/office/drawing/2014/main" id="{4058B1EE-526D-F74C-8A45-F849669FD6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0A1BF3-4383-5446-BC6F-F76DC74A47DD}"/>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95354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238B-8F25-6D45-BE47-9CDFA946D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E5D9CD-08C0-2840-B8BE-4932DDB107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66A1DEA-E068-6A45-A31E-B2B7E4339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F66172-BE59-BA45-85D2-16DE7B1FFB2A}"/>
              </a:ext>
            </a:extLst>
          </p:cNvPr>
          <p:cNvSpPr>
            <a:spLocks noGrp="1"/>
          </p:cNvSpPr>
          <p:nvPr>
            <p:ph type="dt" sz="half" idx="10"/>
          </p:nvPr>
        </p:nvSpPr>
        <p:spPr/>
        <p:txBody>
          <a:bodyPr/>
          <a:lstStyle/>
          <a:p>
            <a:fld id="{A98EFE44-E121-4B48-9AF7-B2613EB92CE2}" type="datetime1">
              <a:rPr lang="en-US" smtClean="0"/>
              <a:t>2/14/2022</a:t>
            </a:fld>
            <a:endParaRPr lang="en-US" dirty="0"/>
          </a:p>
        </p:txBody>
      </p:sp>
      <p:sp>
        <p:nvSpPr>
          <p:cNvPr id="6" name="Footer Placeholder 5">
            <a:extLst>
              <a:ext uri="{FF2B5EF4-FFF2-40B4-BE49-F238E27FC236}">
                <a16:creationId xmlns:a16="http://schemas.microsoft.com/office/drawing/2014/main" id="{2F4010E4-3722-8B45-9A69-F5E8665EE3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879865-1F69-584C-AFE5-32647F1A33C1}"/>
              </a:ext>
            </a:extLst>
          </p:cNvPr>
          <p:cNvSpPr>
            <a:spLocks noGrp="1"/>
          </p:cNvSpPr>
          <p:nvPr>
            <p:ph type="sldNum" sz="quarter" idx="12"/>
          </p:nvPr>
        </p:nvSpPr>
        <p:spPr/>
        <p:txBody>
          <a:bodyPr/>
          <a:lstStyle/>
          <a:p>
            <a:fld id="{CB722B8B-BB2A-4646-AA63-080B4EBA3C69}" type="slidenum">
              <a:rPr lang="en-US" smtClean="0"/>
              <a:t>‹#›</a:t>
            </a:fld>
            <a:endParaRPr lang="en-US" dirty="0"/>
          </a:p>
        </p:txBody>
      </p:sp>
    </p:spTree>
    <p:extLst>
      <p:ext uri="{BB962C8B-B14F-4D97-AF65-F5344CB8AC3E}">
        <p14:creationId xmlns:p14="http://schemas.microsoft.com/office/powerpoint/2010/main" val="2245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B7CF4D-DF39-FF45-8330-F0FED9C48E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0987AF-47E4-1842-BB9B-AA6786922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C5A01-122C-D841-A92E-788A745AF0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3A80E-E2F6-4CD5-98AE-D157B0F26B02}" type="datetime1">
              <a:rPr lang="en-US" smtClean="0"/>
              <a:t>2/14/2022</a:t>
            </a:fld>
            <a:endParaRPr lang="en-US" dirty="0"/>
          </a:p>
        </p:txBody>
      </p:sp>
      <p:sp>
        <p:nvSpPr>
          <p:cNvPr id="5" name="Footer Placeholder 4">
            <a:extLst>
              <a:ext uri="{FF2B5EF4-FFF2-40B4-BE49-F238E27FC236}">
                <a16:creationId xmlns:a16="http://schemas.microsoft.com/office/drawing/2014/main" id="{0C180F48-110B-8240-974E-A569F4478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E9AE1B-2FE7-B94A-B47C-C9BF21268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22B8B-BB2A-4646-AA63-080B4EBA3C69}" type="slidenum">
              <a:rPr lang="en-US" smtClean="0"/>
              <a:t>‹#›</a:t>
            </a:fld>
            <a:endParaRPr lang="en-US" dirty="0"/>
          </a:p>
        </p:txBody>
      </p:sp>
      <p:pic>
        <p:nvPicPr>
          <p:cNvPr id="7" name="Picture 6">
            <a:extLst>
              <a:ext uri="{FF2B5EF4-FFF2-40B4-BE49-F238E27FC236}">
                <a16:creationId xmlns:a16="http://schemas.microsoft.com/office/drawing/2014/main" id="{A4CD46AE-3052-8349-A91A-7D5EE780B7C2}"/>
              </a:ext>
            </a:extLst>
          </p:cNvPr>
          <p:cNvPicPr>
            <a:picLocks noChangeAspect="1"/>
          </p:cNvPicPr>
          <p:nvPr userDrawn="1"/>
        </p:nvPicPr>
        <p:blipFill>
          <a:blip r:embed="rId13"/>
          <a:stretch>
            <a:fillRect/>
          </a:stretch>
        </p:blipFill>
        <p:spPr>
          <a:xfrm>
            <a:off x="0" y="5662246"/>
            <a:ext cx="12109938" cy="1195754"/>
          </a:xfrm>
          <a:prstGeom prst="rect">
            <a:avLst/>
          </a:prstGeom>
        </p:spPr>
      </p:pic>
    </p:spTree>
    <p:extLst>
      <p:ext uri="{BB962C8B-B14F-4D97-AF65-F5344CB8AC3E}">
        <p14:creationId xmlns:p14="http://schemas.microsoft.com/office/powerpoint/2010/main" val="3943604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easternworks.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933D-505D-564F-9BC3-CDB155AD14C9}"/>
              </a:ext>
            </a:extLst>
          </p:cNvPr>
          <p:cNvSpPr>
            <a:spLocks noGrp="1"/>
          </p:cNvSpPr>
          <p:nvPr>
            <p:ph type="ctrTitle"/>
          </p:nvPr>
        </p:nvSpPr>
        <p:spPr/>
        <p:txBody>
          <a:bodyPr>
            <a:normAutofit fontScale="90000"/>
          </a:bodyPr>
          <a:lstStyle/>
          <a:p>
            <a:pPr marL="0" marR="0">
              <a:spcBef>
                <a:spcPts val="0"/>
              </a:spcBef>
              <a:spcAft>
                <a:spcPts val="0"/>
              </a:spcAft>
            </a:pPr>
            <a:br>
              <a:rPr lang="en-US" dirty="0"/>
            </a:br>
            <a:br>
              <a:rPr lang="en-US" dirty="0"/>
            </a:br>
            <a:br>
              <a:rPr lang="en-US"/>
            </a:br>
            <a:r>
              <a:rPr lang="en-US" sz="3600">
                <a:latin typeface="+mn-lt"/>
              </a:rPr>
              <a:t>WIOA Training </a:t>
            </a:r>
            <a:r>
              <a:rPr lang="en-US" sz="3600" dirty="0">
                <a:latin typeface="+mn-lt"/>
              </a:rPr>
              <a:t>Academy</a:t>
            </a:r>
            <a:br>
              <a:rPr lang="en-US" dirty="0"/>
            </a:br>
            <a:r>
              <a:rPr lang="en-US" sz="4000" dirty="0">
                <a:latin typeface="+mn-lt"/>
              </a:rPr>
              <a:t>Data Validation Documentation Training</a:t>
            </a:r>
            <a:br>
              <a:rPr lang="en-US" sz="4400" dirty="0">
                <a:latin typeface="+mn-lt"/>
              </a:rPr>
            </a:br>
            <a:r>
              <a:rPr lang="en-US" sz="3600" dirty="0">
                <a:latin typeface="+mn-lt"/>
              </a:rPr>
              <a:t>Sandy Monaco &amp; Heather Pipkin &amp; James Moss</a:t>
            </a:r>
            <a:br>
              <a:rPr lang="en-US" sz="3600" dirty="0">
                <a:latin typeface="+mn-lt"/>
              </a:rPr>
            </a:br>
            <a:r>
              <a:rPr lang="en-US" sz="3600" dirty="0">
                <a:latin typeface="+mn-lt"/>
              </a:rPr>
              <a:t>TEAMS February 10, 2022; 10:00–11:30am</a:t>
            </a:r>
            <a:br>
              <a:rPr lang="en-US" sz="3600" dirty="0"/>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Subtitle 2">
            <a:extLst>
              <a:ext uri="{FF2B5EF4-FFF2-40B4-BE49-F238E27FC236}">
                <a16:creationId xmlns:a16="http://schemas.microsoft.com/office/drawing/2014/main" id="{C57866C9-C5CD-AD49-BFEC-949913E3BF49}"/>
              </a:ext>
            </a:extLst>
          </p:cNvPr>
          <p:cNvSpPr>
            <a:spLocks noGrp="1"/>
          </p:cNvSpPr>
          <p:nvPr>
            <p:ph type="subTitle" idx="1"/>
          </p:nvPr>
        </p:nvSpPr>
        <p:spPr/>
        <p:txBody>
          <a:bodyPr>
            <a:normAutofit fontScale="92500" lnSpcReduction="20000"/>
          </a:bodyPr>
          <a:lstStyle/>
          <a:p>
            <a:pPr algn="l"/>
            <a:r>
              <a:rPr lang="en-US" sz="4000" u="sng" dirty="0">
                <a:effectLst/>
                <a:ea typeface="Calibri" panose="020F0502020204030204" pitchFamily="34" charset="0"/>
                <a:cs typeface="Times New Roman" panose="02020603050405020304" pitchFamily="18" charset="0"/>
              </a:rPr>
              <a:t>Data Validation to Document</a:t>
            </a:r>
            <a:r>
              <a:rPr lang="en-US" sz="4000" dirty="0">
                <a:effectLst/>
                <a:ea typeface="Calibri" panose="020F0502020204030204" pitchFamily="34" charset="0"/>
                <a:cs typeface="Times New Roman" panose="02020603050405020304" pitchFamily="18" charset="0"/>
              </a:rPr>
              <a:t>: </a:t>
            </a:r>
            <a:r>
              <a:rPr lang="en-US" sz="4000" u="sng" dirty="0">
                <a:effectLst/>
                <a:ea typeface="Calibri" panose="020F0502020204030204" pitchFamily="34" charset="0"/>
                <a:cs typeface="Times New Roman" panose="02020603050405020304" pitchFamily="18" charset="0"/>
              </a:rPr>
              <a:t>  </a:t>
            </a:r>
          </a:p>
          <a:p>
            <a:pPr marL="742950" indent="-742950" algn="l">
              <a:buAutoNum type="arabicParenR"/>
            </a:pPr>
            <a:r>
              <a:rPr lang="en-US" sz="4000" u="sng" dirty="0">
                <a:effectLst/>
                <a:ea typeface="Calibri" panose="020F0502020204030204" pitchFamily="34" charset="0"/>
                <a:cs typeface="Times New Roman" panose="02020603050405020304" pitchFamily="18" charset="0"/>
              </a:rPr>
              <a:t>Skills Progression MSG #1810 and           </a:t>
            </a:r>
          </a:p>
          <a:p>
            <a:pPr marL="742950" indent="-742950" algn="l">
              <a:buAutoNum type="arabicParenR"/>
            </a:pPr>
            <a:r>
              <a:rPr lang="en-US" sz="4000" u="sng" dirty="0">
                <a:effectLst/>
                <a:ea typeface="Calibri" panose="020F0502020204030204" pitchFamily="34" charset="0"/>
                <a:cs typeface="Times New Roman" panose="02020603050405020304" pitchFamily="18" charset="0"/>
              </a:rPr>
              <a:t>Type of  Credential  &amp;  Date #1800/#1801</a:t>
            </a:r>
          </a:p>
          <a:p>
            <a:pPr marL="742950" indent="-742950" algn="l">
              <a:buAutoNum type="arabicParenR"/>
            </a:pPr>
            <a:endParaRPr lang="en-US" sz="4000" u="sng" dirty="0">
              <a:cs typeface="Times New Roman" panose="02020603050405020304" pitchFamily="18" charset="0"/>
            </a:endParaRPr>
          </a:p>
          <a:p>
            <a:pPr marL="742950" indent="-742950" algn="l">
              <a:buAutoNum type="arabicParenR"/>
            </a:pPr>
            <a:endParaRPr lang="en-US" sz="4000" dirty="0"/>
          </a:p>
        </p:txBody>
      </p:sp>
      <p:sp>
        <p:nvSpPr>
          <p:cNvPr id="5" name="Slide Number Placeholder 4">
            <a:extLst>
              <a:ext uri="{FF2B5EF4-FFF2-40B4-BE49-F238E27FC236}">
                <a16:creationId xmlns:a16="http://schemas.microsoft.com/office/drawing/2014/main" id="{E6F6E220-C1CA-4FBA-89EA-51B293833D62}"/>
              </a:ext>
            </a:extLst>
          </p:cNvPr>
          <p:cNvSpPr>
            <a:spLocks noGrp="1"/>
          </p:cNvSpPr>
          <p:nvPr>
            <p:ph type="sldNum" sz="quarter" idx="12"/>
          </p:nvPr>
        </p:nvSpPr>
        <p:spPr/>
        <p:txBody>
          <a:bodyPr/>
          <a:lstStyle/>
          <a:p>
            <a:fld id="{CB722B8B-BB2A-4646-AA63-080B4EBA3C69}" type="slidenum">
              <a:rPr lang="en-US" smtClean="0"/>
              <a:t>1</a:t>
            </a:fld>
            <a:endParaRPr lang="en-US" dirty="0"/>
          </a:p>
        </p:txBody>
      </p:sp>
    </p:spTree>
    <p:extLst>
      <p:ext uri="{BB962C8B-B14F-4D97-AF65-F5344CB8AC3E}">
        <p14:creationId xmlns:p14="http://schemas.microsoft.com/office/powerpoint/2010/main" val="125625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F4CA7-BACC-451A-99F9-784D38E17443}"/>
              </a:ext>
            </a:extLst>
          </p:cNvPr>
          <p:cNvSpPr>
            <a:spLocks noGrp="1"/>
          </p:cNvSpPr>
          <p:nvPr>
            <p:ph type="title"/>
          </p:nvPr>
        </p:nvSpPr>
        <p:spPr/>
        <p:txBody>
          <a:bodyPr>
            <a:normAutofit/>
          </a:bodyPr>
          <a:lstStyle/>
          <a:p>
            <a:pPr algn="ctr"/>
            <a:r>
              <a:rPr lang="en-US" sz="3200" dirty="0">
                <a:latin typeface="+mn-lt"/>
              </a:rPr>
              <a:t>Completion Document for (number of hours in class) #1332</a:t>
            </a:r>
          </a:p>
        </p:txBody>
      </p:sp>
      <p:sp>
        <p:nvSpPr>
          <p:cNvPr id="3" name="Content Placeholder 2">
            <a:extLst>
              <a:ext uri="{FF2B5EF4-FFF2-40B4-BE49-F238E27FC236}">
                <a16:creationId xmlns:a16="http://schemas.microsoft.com/office/drawing/2014/main" id="{49365903-A16D-4DD3-8608-D6BB210C9CC2}"/>
              </a:ext>
            </a:extLst>
          </p:cNvPr>
          <p:cNvSpPr>
            <a:spLocks noGrp="1"/>
          </p:cNvSpPr>
          <p:nvPr>
            <p:ph idx="1"/>
          </p:nvPr>
        </p:nvSpPr>
        <p:spPr/>
        <p:txBody>
          <a:bodyPr/>
          <a:lstStyle/>
          <a:p>
            <a:r>
              <a:rPr lang="en-US" dirty="0"/>
              <a:t>Participated in Postsecondary Education During Program Participation </a:t>
            </a:r>
          </a:p>
          <a:p>
            <a:pPr marL="0" indent="0">
              <a:buNone/>
            </a:pPr>
            <a:r>
              <a:rPr lang="en-US" dirty="0"/>
              <a:t>   Adults / Dislocated Workers / Youth / Dislocated Worker Grants</a:t>
            </a:r>
          </a:p>
          <a:p>
            <a:pPr marL="0" indent="0">
              <a:buNone/>
            </a:pPr>
            <a:endParaRPr lang="en-US" dirty="0"/>
          </a:p>
          <a:p>
            <a:r>
              <a:rPr lang="en-US" dirty="0"/>
              <a:t>A completion document can be used for this element.  </a:t>
            </a:r>
          </a:p>
          <a:p>
            <a:pPr lvl="1">
              <a:buFont typeface="Wingdings" panose="05000000000000000000" pitchFamily="2" charset="2"/>
              <a:buChar char="§"/>
            </a:pPr>
            <a:r>
              <a:rPr lang="en-US" sz="2800" dirty="0"/>
              <a:t>File Doc with Case Notes</a:t>
            </a:r>
          </a:p>
          <a:p>
            <a:pPr lvl="1">
              <a:buFont typeface="Wingdings" panose="05000000000000000000" pitchFamily="2" charset="2"/>
              <a:buChar char="§"/>
            </a:pPr>
            <a:r>
              <a:rPr lang="en-US" sz="2800" dirty="0"/>
              <a:t>School Records</a:t>
            </a:r>
          </a:p>
        </p:txBody>
      </p:sp>
      <p:sp>
        <p:nvSpPr>
          <p:cNvPr id="4" name="Slide Number Placeholder 3">
            <a:extLst>
              <a:ext uri="{FF2B5EF4-FFF2-40B4-BE49-F238E27FC236}">
                <a16:creationId xmlns:a16="http://schemas.microsoft.com/office/drawing/2014/main" id="{7824E5F4-710D-48CC-A53A-D10D599C0999}"/>
              </a:ext>
            </a:extLst>
          </p:cNvPr>
          <p:cNvSpPr>
            <a:spLocks noGrp="1"/>
          </p:cNvSpPr>
          <p:nvPr>
            <p:ph type="sldNum" sz="quarter" idx="12"/>
          </p:nvPr>
        </p:nvSpPr>
        <p:spPr/>
        <p:txBody>
          <a:bodyPr/>
          <a:lstStyle/>
          <a:p>
            <a:fld id="{CB722B8B-BB2A-4646-AA63-080B4EBA3C69}" type="slidenum">
              <a:rPr lang="en-US" smtClean="0"/>
              <a:t>10</a:t>
            </a:fld>
            <a:endParaRPr lang="en-US" dirty="0"/>
          </a:p>
        </p:txBody>
      </p:sp>
    </p:spTree>
    <p:extLst>
      <p:ext uri="{BB962C8B-B14F-4D97-AF65-F5344CB8AC3E}">
        <p14:creationId xmlns:p14="http://schemas.microsoft.com/office/powerpoint/2010/main" val="347968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452C96-1FA3-4A8B-B45E-5DA1D85A9D77}"/>
              </a:ext>
            </a:extLst>
          </p:cNvPr>
          <p:cNvSpPr>
            <a:spLocks noGrp="1"/>
          </p:cNvSpPr>
          <p:nvPr>
            <p:ph type="title"/>
          </p:nvPr>
        </p:nvSpPr>
        <p:spPr>
          <a:xfrm>
            <a:off x="643467" y="321734"/>
            <a:ext cx="10905066" cy="1135737"/>
          </a:xfrm>
        </p:spPr>
        <p:txBody>
          <a:bodyPr>
            <a:normAutofit fontScale="90000"/>
          </a:bodyPr>
          <a:lstStyle/>
          <a:p>
            <a:pPr algn="ctr"/>
            <a:br>
              <a:rPr lang="en-US" sz="2700" u="sng" dirty="0">
                <a:effectLst/>
                <a:latin typeface="Calibri" panose="020F0502020204030204" pitchFamily="34" charset="0"/>
                <a:ea typeface="Calibri" panose="020F0502020204030204" pitchFamily="34" charset="0"/>
                <a:cs typeface="Times New Roman" panose="02020603050405020304" pitchFamily="18" charset="0"/>
              </a:rPr>
            </a:br>
            <a:br>
              <a:rPr lang="en-US" sz="2700" u="sng" dirty="0">
                <a:effectLst/>
                <a:latin typeface="Calibri" panose="020F0502020204030204" pitchFamily="34" charset="0"/>
                <a:ea typeface="Calibri" panose="020F0502020204030204" pitchFamily="34" charset="0"/>
                <a:cs typeface="Times New Roman" panose="02020603050405020304" pitchFamily="18" charset="0"/>
              </a:rPr>
            </a:br>
            <a:r>
              <a:rPr lang="en-US" sz="2700" dirty="0">
                <a:effectLst/>
                <a:latin typeface="+mn-lt"/>
                <a:ea typeface="Calibri" panose="020F0502020204030204" pitchFamily="34" charset="0"/>
                <a:cs typeface="Times New Roman" panose="02020603050405020304" pitchFamily="18" charset="0"/>
              </a:rPr>
              <a:t>Benchmarks/Skills for Truck Driving from Diesel Driving Academy in Little Rock</a:t>
            </a:r>
            <a:br>
              <a:rPr lang="en-US" sz="2700" u="sng" dirty="0">
                <a:effectLst/>
                <a:latin typeface="+mn-lt"/>
                <a:ea typeface="Calibri" panose="020F0502020204030204" pitchFamily="34" charset="0"/>
                <a:cs typeface="Times New Roman" panose="02020603050405020304" pitchFamily="18" charset="0"/>
              </a:rPr>
            </a:br>
            <a:r>
              <a:rPr lang="en-US" sz="2700" dirty="0">
                <a:effectLst/>
                <a:latin typeface="+mn-lt"/>
                <a:ea typeface="Calibri" panose="020F0502020204030204" pitchFamily="34" charset="0"/>
                <a:cs typeface="Times New Roman" panose="02020603050405020304" pitchFamily="18" charset="0"/>
              </a:rPr>
              <a:t>Information from the Student Evaluation Report </a:t>
            </a:r>
            <a:br>
              <a:rPr lang="en-US" sz="3600" u="sng" dirty="0">
                <a:effectLst/>
                <a:latin typeface="Calibri" panose="020F0502020204030204" pitchFamily="34" charset="0"/>
                <a:ea typeface="Calibri" panose="020F0502020204030204" pitchFamily="34" charset="0"/>
                <a:cs typeface="Times New Roman" panose="02020603050405020304" pitchFamily="18" charset="0"/>
              </a:rPr>
            </a:br>
            <a:br>
              <a:rPr lang="en-US" sz="2500" dirty="0">
                <a:effectLst/>
                <a:latin typeface="Calibri" panose="020F0502020204030204" pitchFamily="34" charset="0"/>
                <a:ea typeface="Calibri" panose="020F0502020204030204" pitchFamily="34" charset="0"/>
                <a:cs typeface="Times New Roman" panose="02020603050405020304" pitchFamily="18" charset="0"/>
              </a:rPr>
            </a:br>
            <a:endParaRPr lang="en-US" sz="2500" dirty="0"/>
          </a:p>
        </p:txBody>
      </p:sp>
      <p:graphicFrame>
        <p:nvGraphicFramePr>
          <p:cNvPr id="16" name="Table 17">
            <a:extLst>
              <a:ext uri="{FF2B5EF4-FFF2-40B4-BE49-F238E27FC236}">
                <a16:creationId xmlns:a16="http://schemas.microsoft.com/office/drawing/2014/main" id="{E4DE055D-FDC1-48D7-B3DB-9D4CE77F5660}"/>
              </a:ext>
            </a:extLst>
          </p:cNvPr>
          <p:cNvGraphicFramePr>
            <a:graphicFrameLocks noGrp="1"/>
          </p:cNvGraphicFramePr>
          <p:nvPr>
            <p:ph idx="1"/>
            <p:extLst>
              <p:ext uri="{D42A27DB-BD31-4B8C-83A1-F6EECF244321}">
                <p14:modId xmlns:p14="http://schemas.microsoft.com/office/powerpoint/2010/main" val="3844272823"/>
              </p:ext>
            </p:extLst>
          </p:nvPr>
        </p:nvGraphicFramePr>
        <p:xfrm>
          <a:off x="838200" y="2409246"/>
          <a:ext cx="10515600" cy="25603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519717147"/>
                    </a:ext>
                  </a:extLst>
                </a:gridCol>
                <a:gridCol w="2628900">
                  <a:extLst>
                    <a:ext uri="{9D8B030D-6E8A-4147-A177-3AD203B41FA5}">
                      <a16:colId xmlns:a16="http://schemas.microsoft.com/office/drawing/2014/main" val="1447488087"/>
                    </a:ext>
                  </a:extLst>
                </a:gridCol>
                <a:gridCol w="2628900">
                  <a:extLst>
                    <a:ext uri="{9D8B030D-6E8A-4147-A177-3AD203B41FA5}">
                      <a16:colId xmlns:a16="http://schemas.microsoft.com/office/drawing/2014/main" val="1652446742"/>
                    </a:ext>
                  </a:extLst>
                </a:gridCol>
                <a:gridCol w="2628900">
                  <a:extLst>
                    <a:ext uri="{9D8B030D-6E8A-4147-A177-3AD203B41FA5}">
                      <a16:colId xmlns:a16="http://schemas.microsoft.com/office/drawing/2014/main" val="3697419393"/>
                    </a:ext>
                  </a:extLst>
                </a:gridCol>
              </a:tblGrid>
              <a:tr h="340770">
                <a:tc>
                  <a:txBody>
                    <a:bodyPr/>
                    <a:lstStyle/>
                    <a:p>
                      <a:r>
                        <a:rPr lang="en-US" dirty="0"/>
                        <a:t>Course</a:t>
                      </a:r>
                    </a:p>
                  </a:txBody>
                  <a:tcPr/>
                </a:tc>
                <a:tc>
                  <a:txBody>
                    <a:bodyPr/>
                    <a:lstStyle/>
                    <a:p>
                      <a:r>
                        <a:rPr lang="en-US" dirty="0"/>
                        <a:t>Start</a:t>
                      </a:r>
                    </a:p>
                  </a:txBody>
                  <a:tcPr/>
                </a:tc>
                <a:tc>
                  <a:txBody>
                    <a:bodyPr/>
                    <a:lstStyle/>
                    <a:p>
                      <a:r>
                        <a:rPr lang="en-US" dirty="0"/>
                        <a:t>End</a:t>
                      </a:r>
                    </a:p>
                  </a:txBody>
                  <a:tcPr/>
                </a:tc>
                <a:tc>
                  <a:txBody>
                    <a:bodyPr/>
                    <a:lstStyle/>
                    <a:p>
                      <a:r>
                        <a:rPr lang="en-US" dirty="0"/>
                        <a:t>Grade</a:t>
                      </a:r>
                    </a:p>
                  </a:txBody>
                  <a:tcPr/>
                </a:tc>
                <a:extLst>
                  <a:ext uri="{0D108BD9-81ED-4DB2-BD59-A6C34878D82A}">
                    <a16:rowId xmlns:a16="http://schemas.microsoft.com/office/drawing/2014/main" val="3726538158"/>
                  </a:ext>
                </a:extLst>
              </a:tr>
              <a:tr h="340770">
                <a:tc>
                  <a:txBody>
                    <a:bodyPr/>
                    <a:lstStyle/>
                    <a:p>
                      <a:r>
                        <a:rPr lang="en-US" dirty="0"/>
                        <a:t>Introduction to Trucking</a:t>
                      </a:r>
                    </a:p>
                  </a:txBody>
                  <a:tcPr/>
                </a:tc>
                <a:tc>
                  <a:txBody>
                    <a:bodyPr/>
                    <a:lstStyle/>
                    <a:p>
                      <a:r>
                        <a:rPr lang="en-US" dirty="0"/>
                        <a:t>4/26/21</a:t>
                      </a:r>
                    </a:p>
                  </a:txBody>
                  <a:tcPr/>
                </a:tc>
                <a:tc>
                  <a:txBody>
                    <a:bodyPr/>
                    <a:lstStyle/>
                    <a:p>
                      <a:r>
                        <a:rPr lang="en-US" dirty="0"/>
                        <a:t>4/28/21</a:t>
                      </a:r>
                    </a:p>
                  </a:txBody>
                  <a:tcPr/>
                </a:tc>
                <a:tc>
                  <a:txBody>
                    <a:bodyPr/>
                    <a:lstStyle/>
                    <a:p>
                      <a:r>
                        <a:rPr lang="en-US" dirty="0"/>
                        <a:t>P</a:t>
                      </a:r>
                    </a:p>
                  </a:txBody>
                  <a:tcPr/>
                </a:tc>
                <a:extLst>
                  <a:ext uri="{0D108BD9-81ED-4DB2-BD59-A6C34878D82A}">
                    <a16:rowId xmlns:a16="http://schemas.microsoft.com/office/drawing/2014/main" val="3128108951"/>
                  </a:ext>
                </a:extLst>
              </a:tr>
              <a:tr h="340770">
                <a:tc>
                  <a:txBody>
                    <a:bodyPr/>
                    <a:lstStyle/>
                    <a:p>
                      <a:r>
                        <a:rPr lang="en-US" dirty="0"/>
                        <a:t>Log Books</a:t>
                      </a:r>
                    </a:p>
                  </a:txBody>
                  <a:tcPr/>
                </a:tc>
                <a:tc>
                  <a:txBody>
                    <a:bodyPr/>
                    <a:lstStyle/>
                    <a:p>
                      <a:r>
                        <a:rPr lang="en-US" dirty="0"/>
                        <a:t>4/26/21</a:t>
                      </a:r>
                    </a:p>
                  </a:txBody>
                  <a:tcPr/>
                </a:tc>
                <a:tc>
                  <a:txBody>
                    <a:bodyPr/>
                    <a:lstStyle/>
                    <a:p>
                      <a:r>
                        <a:rPr lang="en-US" dirty="0"/>
                        <a:t>5/21/21</a:t>
                      </a:r>
                    </a:p>
                  </a:txBody>
                  <a:tcPr/>
                </a:tc>
                <a:tc>
                  <a:txBody>
                    <a:bodyPr/>
                    <a:lstStyle/>
                    <a:p>
                      <a:r>
                        <a:rPr lang="en-US" dirty="0"/>
                        <a:t>P</a:t>
                      </a:r>
                    </a:p>
                  </a:txBody>
                  <a:tcPr/>
                </a:tc>
                <a:extLst>
                  <a:ext uri="{0D108BD9-81ED-4DB2-BD59-A6C34878D82A}">
                    <a16:rowId xmlns:a16="http://schemas.microsoft.com/office/drawing/2014/main" val="3111317748"/>
                  </a:ext>
                </a:extLst>
              </a:tr>
              <a:tr h="340770">
                <a:tc>
                  <a:txBody>
                    <a:bodyPr/>
                    <a:lstStyle/>
                    <a:p>
                      <a:r>
                        <a:rPr lang="en-US" dirty="0"/>
                        <a:t>Vehicle Inspection</a:t>
                      </a:r>
                    </a:p>
                  </a:txBody>
                  <a:tcPr/>
                </a:tc>
                <a:tc>
                  <a:txBody>
                    <a:bodyPr/>
                    <a:lstStyle/>
                    <a:p>
                      <a:r>
                        <a:rPr lang="en-US" dirty="0"/>
                        <a:t>4/26/21</a:t>
                      </a:r>
                    </a:p>
                  </a:txBody>
                  <a:tcPr/>
                </a:tc>
                <a:tc>
                  <a:txBody>
                    <a:bodyPr/>
                    <a:lstStyle/>
                    <a:p>
                      <a:r>
                        <a:rPr lang="en-US" dirty="0"/>
                        <a:t>5/21/21</a:t>
                      </a:r>
                    </a:p>
                  </a:txBody>
                  <a:tcPr/>
                </a:tc>
                <a:tc>
                  <a:txBody>
                    <a:bodyPr/>
                    <a:lstStyle/>
                    <a:p>
                      <a:r>
                        <a:rPr lang="en-US" dirty="0"/>
                        <a:t>P</a:t>
                      </a:r>
                    </a:p>
                  </a:txBody>
                  <a:tcPr/>
                </a:tc>
                <a:extLst>
                  <a:ext uri="{0D108BD9-81ED-4DB2-BD59-A6C34878D82A}">
                    <a16:rowId xmlns:a16="http://schemas.microsoft.com/office/drawing/2014/main" val="3676171729"/>
                  </a:ext>
                </a:extLst>
              </a:tr>
              <a:tr h="340770">
                <a:tc>
                  <a:txBody>
                    <a:bodyPr/>
                    <a:lstStyle/>
                    <a:p>
                      <a:r>
                        <a:rPr lang="en-US" sz="1600" dirty="0"/>
                        <a:t>Competency</a:t>
                      </a:r>
                      <a:r>
                        <a:rPr lang="en-US" dirty="0"/>
                        <a:t> </a:t>
                      </a:r>
                      <a:r>
                        <a:rPr lang="en-US" sz="1600" dirty="0"/>
                        <a:t>Development</a:t>
                      </a:r>
                      <a:r>
                        <a:rPr lang="en-US" dirty="0"/>
                        <a:t> </a:t>
                      </a:r>
                    </a:p>
                  </a:txBody>
                  <a:tcPr/>
                </a:tc>
                <a:tc>
                  <a:txBody>
                    <a:bodyPr/>
                    <a:lstStyle/>
                    <a:p>
                      <a:r>
                        <a:rPr lang="en-US" dirty="0"/>
                        <a:t>4/29/21</a:t>
                      </a:r>
                    </a:p>
                  </a:txBody>
                  <a:tcPr/>
                </a:tc>
                <a:tc>
                  <a:txBody>
                    <a:bodyPr/>
                    <a:lstStyle/>
                    <a:p>
                      <a:r>
                        <a:rPr lang="en-US" dirty="0"/>
                        <a:t>5/3/21</a:t>
                      </a:r>
                    </a:p>
                  </a:txBody>
                  <a:tcPr/>
                </a:tc>
                <a:tc>
                  <a:txBody>
                    <a:bodyPr/>
                    <a:lstStyle/>
                    <a:p>
                      <a:r>
                        <a:rPr lang="en-US" dirty="0"/>
                        <a:t>P</a:t>
                      </a:r>
                    </a:p>
                  </a:txBody>
                  <a:tcPr/>
                </a:tc>
                <a:extLst>
                  <a:ext uri="{0D108BD9-81ED-4DB2-BD59-A6C34878D82A}">
                    <a16:rowId xmlns:a16="http://schemas.microsoft.com/office/drawing/2014/main" val="1576137052"/>
                  </a:ext>
                </a:extLst>
              </a:tr>
              <a:tr h="340770">
                <a:tc>
                  <a:txBody>
                    <a:bodyPr/>
                    <a:lstStyle/>
                    <a:p>
                      <a:r>
                        <a:rPr lang="en-US" dirty="0"/>
                        <a:t>Backing Maneuvers</a:t>
                      </a:r>
                    </a:p>
                  </a:txBody>
                  <a:tcPr/>
                </a:tc>
                <a:tc>
                  <a:txBody>
                    <a:bodyPr/>
                    <a:lstStyle/>
                    <a:p>
                      <a:r>
                        <a:rPr lang="en-US" dirty="0"/>
                        <a:t>5/3/21</a:t>
                      </a:r>
                    </a:p>
                  </a:txBody>
                  <a:tcPr/>
                </a:tc>
                <a:tc>
                  <a:txBody>
                    <a:bodyPr/>
                    <a:lstStyle/>
                    <a:p>
                      <a:r>
                        <a:rPr lang="en-US" dirty="0"/>
                        <a:t>5/11/21</a:t>
                      </a:r>
                    </a:p>
                  </a:txBody>
                  <a:tcPr/>
                </a:tc>
                <a:tc>
                  <a:txBody>
                    <a:bodyPr/>
                    <a:lstStyle/>
                    <a:p>
                      <a:r>
                        <a:rPr lang="en-US" dirty="0"/>
                        <a:t>P</a:t>
                      </a:r>
                    </a:p>
                  </a:txBody>
                  <a:tcPr/>
                </a:tc>
                <a:extLst>
                  <a:ext uri="{0D108BD9-81ED-4DB2-BD59-A6C34878D82A}">
                    <a16:rowId xmlns:a16="http://schemas.microsoft.com/office/drawing/2014/main" val="1176328588"/>
                  </a:ext>
                </a:extLst>
              </a:tr>
              <a:tr h="340770">
                <a:tc>
                  <a:txBody>
                    <a:bodyPr/>
                    <a:lstStyle/>
                    <a:p>
                      <a:r>
                        <a:rPr lang="en-US" dirty="0"/>
                        <a:t>Vehicle Maneuvers</a:t>
                      </a:r>
                    </a:p>
                  </a:txBody>
                  <a:tcPr/>
                </a:tc>
                <a:tc>
                  <a:txBody>
                    <a:bodyPr/>
                    <a:lstStyle/>
                    <a:p>
                      <a:r>
                        <a:rPr lang="en-US" dirty="0"/>
                        <a:t>6/15/21</a:t>
                      </a:r>
                    </a:p>
                  </a:txBody>
                  <a:tcPr/>
                </a:tc>
                <a:tc>
                  <a:txBody>
                    <a:bodyPr/>
                    <a:lstStyle/>
                    <a:p>
                      <a:r>
                        <a:rPr lang="en-US" dirty="0"/>
                        <a:t>6/18/21</a:t>
                      </a:r>
                    </a:p>
                  </a:txBody>
                  <a:tcPr/>
                </a:tc>
                <a:tc>
                  <a:txBody>
                    <a:bodyPr/>
                    <a:lstStyle/>
                    <a:p>
                      <a:r>
                        <a:rPr lang="en-US" dirty="0"/>
                        <a:t>W</a:t>
                      </a:r>
                    </a:p>
                  </a:txBody>
                  <a:tcPr/>
                </a:tc>
                <a:extLst>
                  <a:ext uri="{0D108BD9-81ED-4DB2-BD59-A6C34878D82A}">
                    <a16:rowId xmlns:a16="http://schemas.microsoft.com/office/drawing/2014/main" val="737023716"/>
                  </a:ext>
                </a:extLst>
              </a:tr>
            </a:tbl>
          </a:graphicData>
        </a:graphic>
      </p:graphicFrame>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Isosceles Triangle 2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lide Number Placeholder 3">
            <a:extLst>
              <a:ext uri="{FF2B5EF4-FFF2-40B4-BE49-F238E27FC236}">
                <a16:creationId xmlns:a16="http://schemas.microsoft.com/office/drawing/2014/main" id="{DA6E642D-3316-4EEA-8FD8-ED3F191B4C73}"/>
              </a:ext>
            </a:extLst>
          </p:cNvPr>
          <p:cNvSpPr>
            <a:spLocks noGrp="1"/>
          </p:cNvSpPr>
          <p:nvPr>
            <p:ph type="sldNum" sz="quarter" idx="12"/>
          </p:nvPr>
        </p:nvSpPr>
        <p:spPr/>
        <p:txBody>
          <a:bodyPr/>
          <a:lstStyle/>
          <a:p>
            <a:fld id="{CB722B8B-BB2A-4646-AA63-080B4EBA3C69}" type="slidenum">
              <a:rPr lang="en-US" smtClean="0"/>
              <a:t>11</a:t>
            </a:fld>
            <a:endParaRPr lang="en-US" dirty="0"/>
          </a:p>
        </p:txBody>
      </p:sp>
    </p:spTree>
    <p:extLst>
      <p:ext uri="{BB962C8B-B14F-4D97-AF65-F5344CB8AC3E}">
        <p14:creationId xmlns:p14="http://schemas.microsoft.com/office/powerpoint/2010/main" val="374674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7728-E871-4A6C-95B9-D5CC6240236D}"/>
              </a:ext>
            </a:extLst>
          </p:cNvPr>
          <p:cNvSpPr>
            <a:spLocks noGrp="1"/>
          </p:cNvSpPr>
          <p:nvPr>
            <p:ph type="title"/>
          </p:nvPr>
        </p:nvSpPr>
        <p:spPr/>
        <p:txBody>
          <a:bodyPr>
            <a:normAutofit/>
          </a:bodyPr>
          <a:lstStyle/>
          <a:p>
            <a:pPr algn="ctr"/>
            <a:r>
              <a:rPr lang="en-US" sz="4000" dirty="0">
                <a:latin typeface="+mn-lt"/>
              </a:rPr>
              <a:t>Review of Diesel Driving Academy Benchmarks </a:t>
            </a:r>
          </a:p>
        </p:txBody>
      </p:sp>
      <p:sp>
        <p:nvSpPr>
          <p:cNvPr id="3" name="Content Placeholder 2">
            <a:extLst>
              <a:ext uri="{FF2B5EF4-FFF2-40B4-BE49-F238E27FC236}">
                <a16:creationId xmlns:a16="http://schemas.microsoft.com/office/drawing/2014/main" id="{0013CECB-870D-4C8A-BDD6-275F68A06417}"/>
              </a:ext>
            </a:extLst>
          </p:cNvPr>
          <p:cNvSpPr>
            <a:spLocks noGrp="1"/>
          </p:cNvSpPr>
          <p:nvPr>
            <p:ph idx="1"/>
          </p:nvPr>
        </p:nvSpPr>
        <p:spPr/>
        <p:txBody>
          <a:bodyPr/>
          <a:lstStyle/>
          <a:p>
            <a:pPr marL="0" marR="0" lvl="0" indent="0">
              <a:spcBef>
                <a:spcPts val="0"/>
              </a:spcBef>
              <a:spcAft>
                <a:spcPts val="0"/>
              </a:spcAft>
              <a:buNone/>
            </a:pPr>
            <a:r>
              <a:rPr lang="en-US" dirty="0">
                <a:effectLst/>
                <a:ea typeface="Calibri" panose="020F0502020204030204" pitchFamily="34" charset="0"/>
                <a:cs typeface="Times New Roman" panose="02020603050405020304" pitchFamily="18" charset="0"/>
              </a:rPr>
              <a:t>Exams for each of the 6 benchmarks (slide 11)</a:t>
            </a:r>
          </a:p>
          <a:p>
            <a:pPr marL="685800" marR="0">
              <a:spcBef>
                <a:spcPts val="0"/>
              </a:spcBef>
              <a:spcAft>
                <a:spcPts val="0"/>
              </a:spcAft>
            </a:pPr>
            <a:r>
              <a:rPr lang="en-US" dirty="0">
                <a:effectLst/>
                <a:ea typeface="Calibri" panose="020F0502020204030204" pitchFamily="34" charset="0"/>
                <a:cs typeface="Times New Roman" panose="02020603050405020304" pitchFamily="18" charset="0"/>
              </a:rPr>
              <a:t>Each one of these 6 benchmarks is a Skills Progression.  </a:t>
            </a:r>
          </a:p>
          <a:p>
            <a:pPr marL="914400">
              <a:spcBef>
                <a:spcPts val="0"/>
              </a:spcBef>
            </a:pPr>
            <a:r>
              <a:rPr lang="en-US" dirty="0">
                <a:effectLst/>
                <a:ea typeface="Calibri" panose="020F0502020204030204" pitchFamily="34" charset="0"/>
                <a:cs typeface="Times New Roman" panose="02020603050405020304" pitchFamily="18" charset="0"/>
              </a:rPr>
              <a:t>One skill attainment will count in the MSG performance measure per PY.</a:t>
            </a:r>
          </a:p>
          <a:p>
            <a:pPr marL="914400">
              <a:spcBef>
                <a:spcPts val="0"/>
              </a:spcBef>
            </a:pPr>
            <a:endParaRPr lang="en-US" dirty="0">
              <a:ea typeface="Calibri" panose="020F0502020204030204" pitchFamily="34" charset="0"/>
              <a:cs typeface="Times New Roman" panose="02020603050405020304" pitchFamily="18" charset="0"/>
            </a:endParaRPr>
          </a:p>
          <a:p>
            <a:pPr marL="685800" indent="0">
              <a:spcBef>
                <a:spcPts val="0"/>
              </a:spcBef>
              <a:buNone/>
            </a:pPr>
            <a:r>
              <a:rPr lang="en-US" dirty="0">
                <a:effectLst/>
                <a:ea typeface="Calibri" panose="020F0502020204030204" pitchFamily="34" charset="0"/>
                <a:cs typeface="Times New Roman" panose="02020603050405020304" pitchFamily="18" charset="0"/>
              </a:rPr>
              <a:t>If the participant signed up for truck driving in late June and training continued to the next program year into July, then they can obtain this skill for the first PY and another skill for the </a:t>
            </a:r>
          </a:p>
          <a:p>
            <a:pPr marL="685800" indent="0">
              <a:spcBef>
                <a:spcPts val="0"/>
              </a:spcBef>
              <a:buNone/>
            </a:pPr>
            <a:r>
              <a:rPr lang="en-US" dirty="0">
                <a:effectLst/>
                <a:ea typeface="Calibri" panose="020F0502020204030204" pitchFamily="34" charset="0"/>
                <a:cs typeface="Times New Roman" panose="02020603050405020304" pitchFamily="18" charset="0"/>
              </a:rPr>
              <a:t>second PY.</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217CB9B9-8859-41DE-BC82-3A29943531FE}"/>
              </a:ext>
            </a:extLst>
          </p:cNvPr>
          <p:cNvSpPr>
            <a:spLocks noGrp="1"/>
          </p:cNvSpPr>
          <p:nvPr>
            <p:ph type="sldNum" sz="quarter" idx="12"/>
          </p:nvPr>
        </p:nvSpPr>
        <p:spPr/>
        <p:txBody>
          <a:bodyPr/>
          <a:lstStyle/>
          <a:p>
            <a:fld id="{CB722B8B-BB2A-4646-AA63-080B4EBA3C69}" type="slidenum">
              <a:rPr lang="en-US" smtClean="0"/>
              <a:t>12</a:t>
            </a:fld>
            <a:endParaRPr lang="en-US" dirty="0"/>
          </a:p>
        </p:txBody>
      </p:sp>
    </p:spTree>
    <p:extLst>
      <p:ext uri="{BB962C8B-B14F-4D97-AF65-F5344CB8AC3E}">
        <p14:creationId xmlns:p14="http://schemas.microsoft.com/office/powerpoint/2010/main" val="126426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C552-A5B1-4EEB-90FD-0BCF03872ADD}"/>
              </a:ext>
            </a:extLst>
          </p:cNvPr>
          <p:cNvSpPr>
            <a:spLocks noGrp="1"/>
          </p:cNvSpPr>
          <p:nvPr>
            <p:ph type="title"/>
          </p:nvPr>
        </p:nvSpPr>
        <p:spPr/>
        <p:txBody>
          <a:bodyPr>
            <a:normAutofit/>
          </a:bodyPr>
          <a:lstStyle/>
          <a:p>
            <a:pPr algn="ctr"/>
            <a:r>
              <a:rPr lang="en-US" sz="3200" dirty="0">
                <a:latin typeface="+mn-lt"/>
              </a:rPr>
              <a:t>Review of Diesel Driving Academy Benchmarks (con’t #2) </a:t>
            </a:r>
          </a:p>
        </p:txBody>
      </p:sp>
      <p:sp>
        <p:nvSpPr>
          <p:cNvPr id="3" name="Content Placeholder 2">
            <a:extLst>
              <a:ext uri="{FF2B5EF4-FFF2-40B4-BE49-F238E27FC236}">
                <a16:creationId xmlns:a16="http://schemas.microsoft.com/office/drawing/2014/main" id="{3DE6289D-4E9F-4CAE-BC08-F5483096554D}"/>
              </a:ext>
            </a:extLst>
          </p:cNvPr>
          <p:cNvSpPr>
            <a:spLocks noGrp="1"/>
          </p:cNvSpPr>
          <p:nvPr>
            <p:ph idx="1"/>
          </p:nvPr>
        </p:nvSpPr>
        <p:spPr/>
        <p:txBody>
          <a:bodyPr/>
          <a:lstStyle/>
          <a:p>
            <a:pPr marL="0" marR="0" lvl="0" indent="0">
              <a:spcBef>
                <a:spcPts val="0"/>
              </a:spcBef>
              <a:spcAft>
                <a:spcPts val="0"/>
              </a:spcAft>
              <a:buNone/>
            </a:pPr>
            <a:r>
              <a:rPr lang="en-US" dirty="0">
                <a:effectLst/>
                <a:ea typeface="Calibri" panose="020F0502020204030204" pitchFamily="34" charset="0"/>
                <a:cs typeface="Times New Roman" panose="02020603050405020304" pitchFamily="18" charset="0"/>
              </a:rPr>
              <a:t>Notice that the grade for Vehicle Maneuvers is “W”.  </a:t>
            </a:r>
          </a:p>
          <a:p>
            <a:pPr marL="685800" marR="0">
              <a:spcBef>
                <a:spcPts val="0"/>
              </a:spcBef>
              <a:spcAft>
                <a:spcPts val="0"/>
              </a:spcAft>
            </a:pPr>
            <a:r>
              <a:rPr lang="en-US" dirty="0">
                <a:effectLst/>
                <a:ea typeface="Calibri" panose="020F0502020204030204" pitchFamily="34" charset="0"/>
                <a:cs typeface="Times New Roman" panose="02020603050405020304" pitchFamily="18" charset="0"/>
              </a:rPr>
              <a:t>The participant withdrew from training.  </a:t>
            </a:r>
          </a:p>
          <a:p>
            <a:pPr marL="914400" marR="0">
              <a:spcBef>
                <a:spcPts val="0"/>
              </a:spcBef>
              <a:spcAft>
                <a:spcPts val="0"/>
              </a:spcAft>
            </a:pPr>
            <a:r>
              <a:rPr lang="en-US" dirty="0">
                <a:effectLst/>
                <a:ea typeface="Calibri" panose="020F0502020204030204" pitchFamily="34" charset="0"/>
                <a:cs typeface="Times New Roman" panose="02020603050405020304" pitchFamily="18" charset="0"/>
              </a:rPr>
              <a:t>Skills </a:t>
            </a:r>
            <a:r>
              <a:rPr lang="en-US" dirty="0">
                <a:ea typeface="Calibri" panose="020F0502020204030204" pitchFamily="34" charset="0"/>
                <a:cs typeface="Times New Roman" panose="02020603050405020304" pitchFamily="18" charset="0"/>
              </a:rPr>
              <a:t>P</a:t>
            </a:r>
            <a:r>
              <a:rPr lang="en-US" dirty="0">
                <a:effectLst/>
                <a:ea typeface="Calibri" panose="020F0502020204030204" pitchFamily="34" charset="0"/>
                <a:cs typeface="Times New Roman" panose="02020603050405020304" pitchFamily="18" charset="0"/>
              </a:rPr>
              <a:t>rogression did not fail just because a license was not awarded.  Five documented benchmarks for </a:t>
            </a:r>
            <a:r>
              <a:rPr lang="en-US" dirty="0">
                <a:ea typeface="Calibri" panose="020F0502020204030204" pitchFamily="34" charset="0"/>
                <a:cs typeface="Times New Roman" panose="02020603050405020304" pitchFamily="18" charset="0"/>
              </a:rPr>
              <a:t>S</a:t>
            </a:r>
            <a:r>
              <a:rPr lang="en-US" dirty="0">
                <a:effectLst/>
                <a:ea typeface="Calibri" panose="020F0502020204030204" pitchFamily="34" charset="0"/>
                <a:cs typeface="Times New Roman" panose="02020603050405020304" pitchFamily="18" charset="0"/>
              </a:rPr>
              <a:t>kills Progression were attained prior to withdrawal</a:t>
            </a:r>
            <a:r>
              <a:rPr lang="en-US" dirty="0">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0DE4931B-8987-440A-815D-7AC04D377609}"/>
              </a:ext>
            </a:extLst>
          </p:cNvPr>
          <p:cNvSpPr>
            <a:spLocks noGrp="1"/>
          </p:cNvSpPr>
          <p:nvPr>
            <p:ph type="sldNum" sz="quarter" idx="12"/>
          </p:nvPr>
        </p:nvSpPr>
        <p:spPr/>
        <p:txBody>
          <a:bodyPr/>
          <a:lstStyle/>
          <a:p>
            <a:fld id="{CB722B8B-BB2A-4646-AA63-080B4EBA3C69}" type="slidenum">
              <a:rPr lang="en-US" smtClean="0"/>
              <a:t>13</a:t>
            </a:fld>
            <a:endParaRPr lang="en-US" dirty="0"/>
          </a:p>
        </p:txBody>
      </p:sp>
    </p:spTree>
    <p:extLst>
      <p:ext uri="{BB962C8B-B14F-4D97-AF65-F5344CB8AC3E}">
        <p14:creationId xmlns:p14="http://schemas.microsoft.com/office/powerpoint/2010/main" val="3648016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D3D0-EB75-4C80-B4ED-CD27F6ED1EE5}"/>
              </a:ext>
            </a:extLst>
          </p:cNvPr>
          <p:cNvSpPr>
            <a:spLocks noGrp="1"/>
          </p:cNvSpPr>
          <p:nvPr>
            <p:ph type="title"/>
          </p:nvPr>
        </p:nvSpPr>
        <p:spPr/>
        <p:txBody>
          <a:bodyPr>
            <a:normAutofit/>
          </a:bodyPr>
          <a:lstStyle/>
          <a:p>
            <a:pPr algn="ctr"/>
            <a:r>
              <a:rPr lang="en-US" sz="4000" dirty="0">
                <a:latin typeface="+mn-lt"/>
              </a:rPr>
              <a:t>High School Population</a:t>
            </a:r>
          </a:p>
        </p:txBody>
      </p:sp>
      <p:sp>
        <p:nvSpPr>
          <p:cNvPr id="3" name="Content Placeholder 2">
            <a:extLst>
              <a:ext uri="{FF2B5EF4-FFF2-40B4-BE49-F238E27FC236}">
                <a16:creationId xmlns:a16="http://schemas.microsoft.com/office/drawing/2014/main" id="{C30C2707-EFF7-403B-9EE7-422277CB5167}"/>
              </a:ext>
            </a:extLst>
          </p:cNvPr>
          <p:cNvSpPr>
            <a:spLocks noGrp="1"/>
          </p:cNvSpPr>
          <p:nvPr>
            <p:ph idx="1"/>
          </p:nvPr>
        </p:nvSpPr>
        <p:spPr/>
        <p:txBody>
          <a:bodyPr/>
          <a:lstStyle/>
          <a:p>
            <a:r>
              <a:rPr lang="en-US" dirty="0"/>
              <a:t>Skills Progression MSG does not apply to the majority high school population taking general education classes.  Those students do not fit the Skills Progression definition.  </a:t>
            </a:r>
          </a:p>
          <a:p>
            <a:pPr lvl="1">
              <a:buFont typeface="Courier New" panose="02070309020205020404" pitchFamily="49" charset="0"/>
              <a:buChar char="o"/>
            </a:pPr>
            <a:r>
              <a:rPr lang="en-US" sz="2800" dirty="0"/>
              <a:t>They are not passing exams for particular occupations.</a:t>
            </a:r>
          </a:p>
          <a:p>
            <a:pPr lvl="1">
              <a:buFont typeface="Courier New" panose="02070309020205020404" pitchFamily="49" charset="0"/>
              <a:buChar char="o"/>
            </a:pPr>
            <a:r>
              <a:rPr lang="en-US" sz="2800" dirty="0"/>
              <a:t>They are not progressing in attaining technical or occupational skills by trade related benchmarks – knowledge-based exams. </a:t>
            </a:r>
          </a:p>
          <a:p>
            <a:pPr marL="457200" lvl="1" indent="0">
              <a:buNone/>
            </a:pPr>
            <a:endParaRPr lang="en-US" sz="2800" dirty="0"/>
          </a:p>
          <a:p>
            <a:r>
              <a:rPr lang="en-US" dirty="0"/>
              <a:t>Transcript/Report Card and Educational Functioning Level would be more appropriate MSGs for this group</a:t>
            </a:r>
            <a:r>
              <a:rPr lang="en-US" sz="3200" dirty="0"/>
              <a:t>.</a:t>
            </a:r>
          </a:p>
          <a:p>
            <a:pPr marL="0" indent="0">
              <a:buNone/>
            </a:pPr>
            <a:endParaRPr lang="en-US" dirty="0"/>
          </a:p>
        </p:txBody>
      </p:sp>
      <p:sp>
        <p:nvSpPr>
          <p:cNvPr id="4" name="Slide Number Placeholder 3">
            <a:extLst>
              <a:ext uri="{FF2B5EF4-FFF2-40B4-BE49-F238E27FC236}">
                <a16:creationId xmlns:a16="http://schemas.microsoft.com/office/drawing/2014/main" id="{3A385A90-5F5E-466D-9438-8EDB449B41AE}"/>
              </a:ext>
            </a:extLst>
          </p:cNvPr>
          <p:cNvSpPr>
            <a:spLocks noGrp="1"/>
          </p:cNvSpPr>
          <p:nvPr>
            <p:ph type="sldNum" sz="quarter" idx="12"/>
          </p:nvPr>
        </p:nvSpPr>
        <p:spPr/>
        <p:txBody>
          <a:bodyPr/>
          <a:lstStyle/>
          <a:p>
            <a:fld id="{CB722B8B-BB2A-4646-AA63-080B4EBA3C69}" type="slidenum">
              <a:rPr lang="en-US" smtClean="0"/>
              <a:t>14</a:t>
            </a:fld>
            <a:endParaRPr lang="en-US" dirty="0"/>
          </a:p>
        </p:txBody>
      </p:sp>
    </p:spTree>
    <p:extLst>
      <p:ext uri="{BB962C8B-B14F-4D97-AF65-F5344CB8AC3E}">
        <p14:creationId xmlns:p14="http://schemas.microsoft.com/office/powerpoint/2010/main" val="2730443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AB89-57B5-4036-BDA8-C0126BFAF817}"/>
              </a:ext>
            </a:extLst>
          </p:cNvPr>
          <p:cNvSpPr>
            <a:spLocks noGrp="1"/>
          </p:cNvSpPr>
          <p:nvPr>
            <p:ph type="title"/>
          </p:nvPr>
        </p:nvSpPr>
        <p:spPr/>
        <p:txBody>
          <a:bodyPr>
            <a:normAutofit/>
          </a:bodyPr>
          <a:lstStyle/>
          <a:p>
            <a:pPr algn="ctr"/>
            <a:r>
              <a:rPr lang="en-US" sz="4000" dirty="0">
                <a:latin typeface="+mn-lt"/>
              </a:rPr>
              <a:t>High School &amp; College Population </a:t>
            </a:r>
          </a:p>
        </p:txBody>
      </p:sp>
      <p:sp>
        <p:nvSpPr>
          <p:cNvPr id="3" name="Content Placeholder 2">
            <a:extLst>
              <a:ext uri="{FF2B5EF4-FFF2-40B4-BE49-F238E27FC236}">
                <a16:creationId xmlns:a16="http://schemas.microsoft.com/office/drawing/2014/main" id="{ED5899AD-4B98-4AF3-A5FE-35972468938A}"/>
              </a:ext>
            </a:extLst>
          </p:cNvPr>
          <p:cNvSpPr>
            <a:spLocks noGrp="1"/>
          </p:cNvSpPr>
          <p:nvPr>
            <p:ph idx="1"/>
          </p:nvPr>
        </p:nvSpPr>
        <p:spPr/>
        <p:txBody>
          <a:bodyPr>
            <a:normAutofit/>
          </a:bodyPr>
          <a:lstStyle/>
          <a:p>
            <a:r>
              <a:rPr lang="en-US" dirty="0"/>
              <a:t>A high school student could be in auto body class at the local college.</a:t>
            </a:r>
          </a:p>
          <a:p>
            <a:pPr lvl="1">
              <a:buFont typeface="Wingdings" panose="05000000000000000000" pitchFamily="2" charset="2"/>
              <a:buChar char="§"/>
            </a:pPr>
            <a:r>
              <a:rPr lang="en-US" sz="2800" dirty="0"/>
              <a:t>That is OK for Skills Progression if the definition is met.</a:t>
            </a:r>
          </a:p>
          <a:p>
            <a:r>
              <a:rPr lang="en-US" dirty="0"/>
              <a:t>All college students will not be in Skills Progression.  Review their classes.  Maybe they are only in general education.</a:t>
            </a:r>
          </a:p>
          <a:p>
            <a:pPr marL="457200" lvl="1" indent="0">
              <a:buNone/>
            </a:pPr>
            <a:endParaRPr lang="en-US" sz="2800" dirty="0"/>
          </a:p>
        </p:txBody>
      </p:sp>
      <p:sp>
        <p:nvSpPr>
          <p:cNvPr id="4" name="Slide Number Placeholder 3">
            <a:extLst>
              <a:ext uri="{FF2B5EF4-FFF2-40B4-BE49-F238E27FC236}">
                <a16:creationId xmlns:a16="http://schemas.microsoft.com/office/drawing/2014/main" id="{C7D075D8-C4B7-450A-8E03-A8603930D5F4}"/>
              </a:ext>
            </a:extLst>
          </p:cNvPr>
          <p:cNvSpPr>
            <a:spLocks noGrp="1"/>
          </p:cNvSpPr>
          <p:nvPr>
            <p:ph type="sldNum" sz="quarter" idx="12"/>
          </p:nvPr>
        </p:nvSpPr>
        <p:spPr/>
        <p:txBody>
          <a:bodyPr/>
          <a:lstStyle/>
          <a:p>
            <a:fld id="{CB722B8B-BB2A-4646-AA63-080B4EBA3C69}" type="slidenum">
              <a:rPr lang="en-US" smtClean="0"/>
              <a:t>15</a:t>
            </a:fld>
            <a:endParaRPr lang="en-US" dirty="0"/>
          </a:p>
        </p:txBody>
      </p:sp>
    </p:spTree>
    <p:extLst>
      <p:ext uri="{BB962C8B-B14F-4D97-AF65-F5344CB8AC3E}">
        <p14:creationId xmlns:p14="http://schemas.microsoft.com/office/powerpoint/2010/main" val="119061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45B0-EE16-4961-8AD3-FF176599BD67}"/>
              </a:ext>
            </a:extLst>
          </p:cNvPr>
          <p:cNvSpPr>
            <a:spLocks noGrp="1"/>
          </p:cNvSpPr>
          <p:nvPr>
            <p:ph type="title"/>
          </p:nvPr>
        </p:nvSpPr>
        <p:spPr/>
        <p:txBody>
          <a:bodyPr/>
          <a:lstStyle/>
          <a:p>
            <a:pPr algn="ctr"/>
            <a:r>
              <a:rPr lang="en-US" sz="4000" dirty="0">
                <a:latin typeface="+mn-lt"/>
              </a:rPr>
              <a:t>GED</a:t>
            </a:r>
            <a:r>
              <a:rPr lang="en-US" dirty="0"/>
              <a:t> </a:t>
            </a:r>
          </a:p>
        </p:txBody>
      </p:sp>
      <p:sp>
        <p:nvSpPr>
          <p:cNvPr id="3" name="Content Placeholder 2">
            <a:extLst>
              <a:ext uri="{FF2B5EF4-FFF2-40B4-BE49-F238E27FC236}">
                <a16:creationId xmlns:a16="http://schemas.microsoft.com/office/drawing/2014/main" id="{DC8CDFDF-D2B5-445A-9D49-39EEBEE61956}"/>
              </a:ext>
            </a:extLst>
          </p:cNvPr>
          <p:cNvSpPr>
            <a:spLocks noGrp="1"/>
          </p:cNvSpPr>
          <p:nvPr>
            <p:ph idx="1"/>
          </p:nvPr>
        </p:nvSpPr>
        <p:spPr/>
        <p:txBody>
          <a:bodyPr/>
          <a:lstStyle/>
          <a:p>
            <a:pPr marL="0" indent="0">
              <a:buNone/>
            </a:pPr>
            <a:endParaRPr lang="en-US" sz="2800" dirty="0"/>
          </a:p>
          <a:p>
            <a:pPr marL="0" indent="0">
              <a:buNone/>
            </a:pPr>
            <a:r>
              <a:rPr lang="en-US" sz="2800" dirty="0"/>
              <a:t>GED class does not fit the definition for Skills Progression.</a:t>
            </a:r>
          </a:p>
          <a:p>
            <a:endParaRPr lang="en-US" dirty="0"/>
          </a:p>
        </p:txBody>
      </p:sp>
      <p:sp>
        <p:nvSpPr>
          <p:cNvPr id="4" name="Slide Number Placeholder 3">
            <a:extLst>
              <a:ext uri="{FF2B5EF4-FFF2-40B4-BE49-F238E27FC236}">
                <a16:creationId xmlns:a16="http://schemas.microsoft.com/office/drawing/2014/main" id="{73EF879B-F0E3-4195-98BA-3C9ACA6B4AFB}"/>
              </a:ext>
            </a:extLst>
          </p:cNvPr>
          <p:cNvSpPr>
            <a:spLocks noGrp="1"/>
          </p:cNvSpPr>
          <p:nvPr>
            <p:ph type="sldNum" sz="quarter" idx="12"/>
          </p:nvPr>
        </p:nvSpPr>
        <p:spPr/>
        <p:txBody>
          <a:bodyPr/>
          <a:lstStyle/>
          <a:p>
            <a:fld id="{CB722B8B-BB2A-4646-AA63-080B4EBA3C69}" type="slidenum">
              <a:rPr lang="en-US" smtClean="0"/>
              <a:t>16</a:t>
            </a:fld>
            <a:endParaRPr lang="en-US" dirty="0"/>
          </a:p>
        </p:txBody>
      </p:sp>
    </p:spTree>
    <p:extLst>
      <p:ext uri="{BB962C8B-B14F-4D97-AF65-F5344CB8AC3E}">
        <p14:creationId xmlns:p14="http://schemas.microsoft.com/office/powerpoint/2010/main" val="208100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E4BB-01DF-4DBE-9B90-DD20F65F60DE}"/>
              </a:ext>
            </a:extLst>
          </p:cNvPr>
          <p:cNvSpPr>
            <a:spLocks noGrp="1"/>
          </p:cNvSpPr>
          <p:nvPr>
            <p:ph type="title"/>
          </p:nvPr>
        </p:nvSpPr>
        <p:spPr/>
        <p:txBody>
          <a:bodyPr/>
          <a:lstStyle/>
          <a:p>
            <a:pPr algn="ctr"/>
            <a:r>
              <a:rPr lang="en-US" sz="4000" dirty="0">
                <a:effectLst/>
                <a:latin typeface="+mn-lt"/>
                <a:ea typeface="Calibri" panose="020F0502020204030204" pitchFamily="34" charset="0"/>
                <a:cs typeface="Times New Roman" panose="02020603050405020304" pitchFamily="18" charset="0"/>
              </a:rPr>
              <a:t>Examples of Other Occupations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BE5D721-EFFC-4EE4-8CC2-47D36057DDF0}"/>
              </a:ext>
            </a:extLst>
          </p:cNvPr>
          <p:cNvSpPr>
            <a:spLocks noGrp="1"/>
          </p:cNvSpPr>
          <p:nvPr>
            <p:ph idx="1"/>
          </p:nvPr>
        </p:nvSpPr>
        <p:spPr/>
        <p:txBody>
          <a:bodyPr>
            <a:noAutofit/>
          </a:bodyPr>
          <a:lstStyle/>
          <a:p>
            <a:pPr marL="0">
              <a:spcBef>
                <a:spcPts val="0"/>
              </a:spcBef>
            </a:pPr>
            <a:r>
              <a:rPr lang="en-US" sz="2000" dirty="0">
                <a:effectLst/>
                <a:ea typeface="Calibri" panose="020F0502020204030204" pitchFamily="34" charset="0"/>
                <a:cs typeface="Times New Roman" panose="02020603050405020304" pitchFamily="18" charset="0"/>
              </a:rPr>
              <a:t>Phlebotomy does not require a license.</a:t>
            </a:r>
          </a:p>
          <a:p>
            <a:pPr marL="457200" lvl="1">
              <a:spcBef>
                <a:spcPts val="0"/>
              </a:spcBef>
            </a:pPr>
            <a:r>
              <a:rPr lang="en-US" sz="2000" dirty="0">
                <a:effectLst/>
                <a:ea typeface="Calibri" panose="020F0502020204030204" pitchFamily="34" charset="0"/>
                <a:cs typeface="Times New Roman" panose="02020603050405020304" pitchFamily="18" charset="0"/>
              </a:rPr>
              <a:t>That does not mean the participant cannot be in the Skills Progression MSG.  The participant may earn Skill Progressions if they fit the definition by passing an exam or show progress in attaining skills.  </a:t>
            </a:r>
          </a:p>
          <a:p>
            <a:pPr marL="228600" lvl="1" indent="0">
              <a:spcBef>
                <a:spcPts val="0"/>
              </a:spcBef>
              <a:buNone/>
            </a:pPr>
            <a:endParaRPr lang="en-US" sz="2000" dirty="0">
              <a:effectLst/>
              <a:ea typeface="Calibri" panose="020F0502020204030204" pitchFamily="34" charset="0"/>
              <a:cs typeface="Times New Roman" panose="02020603050405020304" pitchFamily="18" charset="0"/>
            </a:endParaRPr>
          </a:p>
          <a:p>
            <a:pPr marL="114300" indent="-342900">
              <a:spcBef>
                <a:spcPts val="0"/>
              </a:spcBef>
            </a:pPr>
            <a:r>
              <a:rPr lang="en-US" sz="2000" dirty="0">
                <a:effectLst/>
                <a:ea typeface="Calibri" panose="020F0502020204030204" pitchFamily="34" charset="0"/>
                <a:cs typeface="Times New Roman" panose="02020603050405020304" pitchFamily="18" charset="0"/>
              </a:rPr>
              <a:t>A license is required as a credential for welding.  If the participant does not obtain a license, that</a:t>
            </a:r>
          </a:p>
          <a:p>
            <a:pPr marL="0" indent="0">
              <a:spcBef>
                <a:spcPts val="0"/>
              </a:spcBef>
              <a:buNone/>
            </a:pPr>
            <a:r>
              <a:rPr lang="en-US" sz="2000" dirty="0">
                <a:ea typeface="Calibri" panose="020F0502020204030204" pitchFamily="34" charset="0"/>
                <a:cs typeface="Times New Roman" panose="02020603050405020304" pitchFamily="18" charset="0"/>
              </a:rPr>
              <a:t>      </a:t>
            </a:r>
            <a:r>
              <a:rPr lang="en-US" sz="2000" dirty="0">
                <a:effectLst/>
                <a:ea typeface="Calibri" panose="020F0502020204030204" pitchFamily="34" charset="0"/>
                <a:cs typeface="Times New Roman" panose="02020603050405020304" pitchFamily="18" charset="0"/>
              </a:rPr>
              <a:t>wil</a:t>
            </a:r>
            <a:r>
              <a:rPr lang="en-US" sz="2000" dirty="0">
                <a:ea typeface="Calibri" panose="020F0502020204030204" pitchFamily="34" charset="0"/>
                <a:cs typeface="Times New Roman" panose="02020603050405020304" pitchFamily="18" charset="0"/>
              </a:rPr>
              <a:t>l not stop them from attaining a Skills Progression if there are exams/benchmarks.  </a:t>
            </a:r>
            <a:endParaRPr lang="en-US" sz="20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r>
              <a:rPr lang="en-US" sz="2000" dirty="0">
                <a:effectLst/>
                <a:ea typeface="Calibri" panose="020F0502020204030204" pitchFamily="34" charset="0"/>
                <a:cs typeface="Times New Roman" panose="02020603050405020304" pitchFamily="18" charset="0"/>
              </a:rPr>
              <a:t>     </a:t>
            </a:r>
          </a:p>
          <a:p>
            <a:pPr marL="0">
              <a:spcBef>
                <a:spcPts val="0"/>
              </a:spcBef>
            </a:pPr>
            <a:r>
              <a:rPr lang="en-US" sz="2000" dirty="0">
                <a:effectLst/>
                <a:ea typeface="Calibri" panose="020F0502020204030204" pitchFamily="34" charset="0"/>
              </a:rPr>
              <a:t>This is an example of CNA testing by a training provider in NW.  “It is a course like any other. They</a:t>
            </a:r>
          </a:p>
          <a:p>
            <a:pPr marL="0" indent="0">
              <a:spcBef>
                <a:spcPts val="0"/>
              </a:spcBef>
              <a:buNone/>
            </a:pPr>
            <a:r>
              <a:rPr lang="en-US" sz="2000" dirty="0">
                <a:ea typeface="Calibri" panose="020F0502020204030204" pitchFamily="34" charset="0"/>
              </a:rPr>
              <a:t>   </a:t>
            </a:r>
            <a:r>
              <a:rPr lang="en-US" sz="2000" dirty="0">
                <a:effectLst/>
                <a:ea typeface="Calibri" panose="020F0502020204030204" pitchFamily="34" charset="0"/>
              </a:rPr>
              <a:t> have chapter tests, a final, projects and clinicals. All receive grades. If they do not pass with a</a:t>
            </a:r>
          </a:p>
          <a:p>
            <a:pPr marL="0" indent="0">
              <a:spcBef>
                <a:spcPts val="0"/>
              </a:spcBef>
              <a:buNone/>
            </a:pPr>
            <a:r>
              <a:rPr lang="en-US" sz="2000" dirty="0">
                <a:ea typeface="Calibri" panose="020F0502020204030204" pitchFamily="34" charset="0"/>
              </a:rPr>
              <a:t>   </a:t>
            </a:r>
            <a:r>
              <a:rPr lang="en-US" sz="2000" dirty="0">
                <a:effectLst/>
                <a:ea typeface="Calibri" panose="020F0502020204030204" pitchFamily="34" charset="0"/>
              </a:rPr>
              <a:t> 70%, they do not receive a certificate and cannot sit for state exams.”  Local Areas will have to</a:t>
            </a:r>
          </a:p>
          <a:p>
            <a:pPr marL="0" indent="0">
              <a:spcBef>
                <a:spcPts val="0"/>
              </a:spcBef>
              <a:buNone/>
            </a:pPr>
            <a:r>
              <a:rPr lang="en-US" sz="2000" dirty="0">
                <a:ea typeface="Calibri" panose="020F0502020204030204" pitchFamily="34" charset="0"/>
              </a:rPr>
              <a:t>   </a:t>
            </a:r>
            <a:r>
              <a:rPr lang="en-US" sz="2000" dirty="0">
                <a:effectLst/>
                <a:ea typeface="Calibri" panose="020F0502020204030204" pitchFamily="34" charset="0"/>
              </a:rPr>
              <a:t> figure out how this fits in with Skills Progression.  Discuss doc with the CNA provider.</a:t>
            </a:r>
          </a:p>
          <a:p>
            <a:pPr marL="0" indent="0">
              <a:buNone/>
            </a:pPr>
            <a:endParaRPr lang="en-US" sz="2000" dirty="0">
              <a:effectLst/>
              <a:latin typeface="Calibri" panose="020F0502020204030204" pitchFamily="34" charset="0"/>
              <a:ea typeface="Calibri" panose="020F0502020204030204" pitchFamily="34" charset="0"/>
            </a:endParaRPr>
          </a:p>
        </p:txBody>
      </p:sp>
      <p:sp>
        <p:nvSpPr>
          <p:cNvPr id="5" name="Slide Number Placeholder 4">
            <a:extLst>
              <a:ext uri="{FF2B5EF4-FFF2-40B4-BE49-F238E27FC236}">
                <a16:creationId xmlns:a16="http://schemas.microsoft.com/office/drawing/2014/main" id="{BDEDB00A-F157-4A3B-839E-108F75ED5205}"/>
              </a:ext>
            </a:extLst>
          </p:cNvPr>
          <p:cNvSpPr>
            <a:spLocks noGrp="1"/>
          </p:cNvSpPr>
          <p:nvPr>
            <p:ph type="sldNum" sz="quarter" idx="12"/>
          </p:nvPr>
        </p:nvSpPr>
        <p:spPr/>
        <p:txBody>
          <a:bodyPr/>
          <a:lstStyle/>
          <a:p>
            <a:fld id="{CB722B8B-BB2A-4646-AA63-080B4EBA3C69}" type="slidenum">
              <a:rPr lang="en-US" smtClean="0"/>
              <a:t>17</a:t>
            </a:fld>
            <a:endParaRPr lang="en-US" dirty="0"/>
          </a:p>
        </p:txBody>
      </p:sp>
    </p:spTree>
    <p:extLst>
      <p:ext uri="{BB962C8B-B14F-4D97-AF65-F5344CB8AC3E}">
        <p14:creationId xmlns:p14="http://schemas.microsoft.com/office/powerpoint/2010/main" val="2336958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616E-5A97-46AD-A6E0-5EEC020C6D9C}"/>
              </a:ext>
            </a:extLst>
          </p:cNvPr>
          <p:cNvSpPr>
            <a:spLocks noGrp="1"/>
          </p:cNvSpPr>
          <p:nvPr>
            <p:ph type="title"/>
          </p:nvPr>
        </p:nvSpPr>
        <p:spPr/>
        <p:txBody>
          <a:bodyPr>
            <a:normAutofit/>
          </a:bodyPr>
          <a:lstStyle/>
          <a:p>
            <a:pPr algn="ctr"/>
            <a:r>
              <a:rPr lang="en-US" sz="4000" dirty="0">
                <a:latin typeface="+mn-lt"/>
              </a:rPr>
              <a:t>Set but not Attained</a:t>
            </a:r>
          </a:p>
        </p:txBody>
      </p:sp>
      <p:sp>
        <p:nvSpPr>
          <p:cNvPr id="3" name="Content Placeholder 2">
            <a:extLst>
              <a:ext uri="{FF2B5EF4-FFF2-40B4-BE49-F238E27FC236}">
                <a16:creationId xmlns:a16="http://schemas.microsoft.com/office/drawing/2014/main" id="{960D629E-C610-46D7-85C1-02C581B99321}"/>
              </a:ext>
            </a:extLst>
          </p:cNvPr>
          <p:cNvSpPr>
            <a:spLocks noGrp="1"/>
          </p:cNvSpPr>
          <p:nvPr>
            <p:ph idx="1"/>
          </p:nvPr>
        </p:nvSpPr>
        <p:spPr>
          <a:xfrm>
            <a:off x="838200" y="2633575"/>
            <a:ext cx="11353800" cy="4776876"/>
          </a:xfrm>
        </p:spPr>
        <p:txBody>
          <a:bodyPr/>
          <a:lstStyle/>
          <a:p>
            <a:endParaRPr lang="en-US" dirty="0"/>
          </a:p>
          <a:p>
            <a:endParaRPr lang="en-US" dirty="0"/>
          </a:p>
        </p:txBody>
      </p:sp>
      <p:sp>
        <p:nvSpPr>
          <p:cNvPr id="8" name="Rectangle 8">
            <a:extLst>
              <a:ext uri="{FF2B5EF4-FFF2-40B4-BE49-F238E27FC236}">
                <a16:creationId xmlns:a16="http://schemas.microsoft.com/office/drawing/2014/main" id="{29996F5E-76E2-4F69-A6A3-F213359F15D5}"/>
              </a:ext>
            </a:extLst>
          </p:cNvPr>
          <p:cNvSpPr>
            <a:spLocks noChangeArrowheads="1"/>
          </p:cNvSpPr>
          <p:nvPr/>
        </p:nvSpPr>
        <p:spPr bwMode="auto">
          <a:xfrm>
            <a:off x="838200" y="1233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31" name="Picture 1" descr="Graphical user interface&#10;&#10;Description automatically generated with medium confidence">
            <a:extLst>
              <a:ext uri="{FF2B5EF4-FFF2-40B4-BE49-F238E27FC236}">
                <a16:creationId xmlns:a16="http://schemas.microsoft.com/office/drawing/2014/main" id="{BFE6B43C-1359-4DBD-8662-6435A0076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6670" y="1728182"/>
            <a:ext cx="5943600" cy="120032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a:extLst>
              <a:ext uri="{FF2B5EF4-FFF2-40B4-BE49-F238E27FC236}">
                <a16:creationId xmlns:a16="http://schemas.microsoft.com/office/drawing/2014/main" id="{EBFBA1E5-200B-4AB5-A808-F088847D2D60}"/>
              </a:ext>
            </a:extLst>
          </p:cNvPr>
          <p:cNvSpPr>
            <a:spLocks noChangeArrowheads="1"/>
          </p:cNvSpPr>
          <p:nvPr/>
        </p:nvSpPr>
        <p:spPr bwMode="auto">
          <a:xfrm>
            <a:off x="838200" y="1862050"/>
            <a:ext cx="18473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a:p>
            <a:endParaRPr lang="en-US" dirty="0"/>
          </a:p>
          <a:p>
            <a:endParaRPr lang="en-US" dirty="0"/>
          </a:p>
          <a:p>
            <a:endParaRPr lang="en-US" dirty="0"/>
          </a:p>
        </p:txBody>
      </p:sp>
      <p:sp>
        <p:nvSpPr>
          <p:cNvPr id="14" name="TextBox 13">
            <a:extLst>
              <a:ext uri="{FF2B5EF4-FFF2-40B4-BE49-F238E27FC236}">
                <a16:creationId xmlns:a16="http://schemas.microsoft.com/office/drawing/2014/main" id="{87D1DD34-F3F7-4FEC-960C-54545DE1FA09}"/>
              </a:ext>
            </a:extLst>
          </p:cNvPr>
          <p:cNvSpPr txBox="1"/>
          <p:nvPr/>
        </p:nvSpPr>
        <p:spPr>
          <a:xfrm>
            <a:off x="1298713" y="2826819"/>
            <a:ext cx="8471451" cy="2308324"/>
          </a:xfrm>
          <a:prstGeom prst="rect">
            <a:avLst/>
          </a:prstGeom>
          <a:noFill/>
        </p:spPr>
        <p:txBody>
          <a:bodyPr wrap="square">
            <a:spAutoFit/>
          </a:bodyPr>
          <a:lstStyle/>
          <a:p>
            <a:r>
              <a:rPr lang="en-US" sz="2400" dirty="0">
                <a:effectLst/>
                <a:ea typeface="Calibri" panose="020F0502020204030204" pitchFamily="34" charset="0"/>
              </a:rPr>
              <a:t>The picture above is a participant record from an AJL.  She completed CNA </a:t>
            </a:r>
            <a:r>
              <a:rPr lang="en-US" sz="2400" dirty="0">
                <a:ea typeface="Calibri" panose="020F0502020204030204" pitchFamily="34" charset="0"/>
              </a:rPr>
              <a:t>training but did not get a license.  The Local Area entered “not attained” because </a:t>
            </a:r>
            <a:r>
              <a:rPr lang="en-US" sz="2400" dirty="0">
                <a:effectLst/>
                <a:ea typeface="Calibri" panose="020F0502020204030204" pitchFamily="34" charset="0"/>
              </a:rPr>
              <a:t>she did not obtain a license, therefore, failing the Skills Progression measure.  However, the other documentation items for Skills Progression could have produced an attainment.    </a:t>
            </a:r>
          </a:p>
        </p:txBody>
      </p:sp>
      <p:sp>
        <p:nvSpPr>
          <p:cNvPr id="12" name="Slide Number Placeholder 11">
            <a:extLst>
              <a:ext uri="{FF2B5EF4-FFF2-40B4-BE49-F238E27FC236}">
                <a16:creationId xmlns:a16="http://schemas.microsoft.com/office/drawing/2014/main" id="{42A98805-6B43-498B-89BB-1489472A0E00}"/>
              </a:ext>
            </a:extLst>
          </p:cNvPr>
          <p:cNvSpPr>
            <a:spLocks noGrp="1"/>
          </p:cNvSpPr>
          <p:nvPr>
            <p:ph type="sldNum" sz="quarter" idx="12"/>
          </p:nvPr>
        </p:nvSpPr>
        <p:spPr/>
        <p:txBody>
          <a:bodyPr/>
          <a:lstStyle/>
          <a:p>
            <a:fld id="{CB722B8B-BB2A-4646-AA63-080B4EBA3C69}" type="slidenum">
              <a:rPr lang="en-US" smtClean="0"/>
              <a:t>18</a:t>
            </a:fld>
            <a:endParaRPr lang="en-US" dirty="0"/>
          </a:p>
        </p:txBody>
      </p:sp>
    </p:spTree>
    <p:extLst>
      <p:ext uri="{BB962C8B-B14F-4D97-AF65-F5344CB8AC3E}">
        <p14:creationId xmlns:p14="http://schemas.microsoft.com/office/powerpoint/2010/main" val="172728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6760-90D3-44BE-A726-DDB82F347F57}"/>
              </a:ext>
            </a:extLst>
          </p:cNvPr>
          <p:cNvSpPr>
            <a:spLocks noGrp="1"/>
          </p:cNvSpPr>
          <p:nvPr>
            <p:ph type="title"/>
          </p:nvPr>
        </p:nvSpPr>
        <p:spPr/>
        <p:txBody>
          <a:bodyPr>
            <a:normAutofit fontScale="90000"/>
          </a:bodyPr>
          <a:lstStyle/>
          <a:p>
            <a:r>
              <a:rPr lang="en-US" sz="3200" dirty="0">
                <a:effectLst/>
                <a:latin typeface="Calibri" panose="020F0502020204030204" pitchFamily="34" charset="0"/>
                <a:ea typeface="Calibri" panose="020F0502020204030204" pitchFamily="34" charset="0"/>
              </a:rPr>
              <a:t>       </a:t>
            </a:r>
            <a:r>
              <a:rPr lang="en-US" sz="3200" dirty="0">
                <a:effectLst/>
                <a:latin typeface="+mn-lt"/>
                <a:ea typeface="Calibri" panose="020F0502020204030204" pitchFamily="34" charset="0"/>
              </a:rPr>
              <a:t>Documentation For Type of Credential &amp; Date #1800 &amp; #1801</a:t>
            </a:r>
            <a:br>
              <a:rPr lang="en-US" sz="1800" dirty="0">
                <a:effectLst/>
                <a:latin typeface="Calibri" panose="020F0502020204030204" pitchFamily="34"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r>
              <a:rPr lang="en-US" sz="2200" dirty="0">
                <a:effectLst/>
                <a:latin typeface="+mn-lt"/>
                <a:ea typeface="Calibri" panose="020F0502020204030204" pitchFamily="34" charset="0"/>
              </a:rPr>
              <a:t>NOTE:  This PPT training is not a training on how to attain the credential performance measure.  It is about documenting #1800 &amp; #1801.</a:t>
            </a:r>
            <a:endParaRPr lang="en-US" sz="2200" dirty="0">
              <a:latin typeface="+mn-lt"/>
            </a:endParaRPr>
          </a:p>
        </p:txBody>
      </p:sp>
      <p:sp>
        <p:nvSpPr>
          <p:cNvPr id="3" name="Content Placeholder 2">
            <a:extLst>
              <a:ext uri="{FF2B5EF4-FFF2-40B4-BE49-F238E27FC236}">
                <a16:creationId xmlns:a16="http://schemas.microsoft.com/office/drawing/2014/main" id="{8FA7CF8D-AD6B-49F7-8423-92968E6424B7}"/>
              </a:ext>
            </a:extLst>
          </p:cNvPr>
          <p:cNvSpPr>
            <a:spLocks noGrp="1"/>
          </p:cNvSpPr>
          <p:nvPr>
            <p:ph idx="1"/>
          </p:nvPr>
        </p:nvSpPr>
        <p:spPr/>
        <p:txBody>
          <a:bodyPr/>
          <a:lstStyle/>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For these PIRL elements the type of credential earned, and the date of that</a:t>
            </a:r>
          </a:p>
          <a:p>
            <a:pPr marL="0" marR="0" indent="0">
              <a:spcBef>
                <a:spcPts val="0"/>
              </a:spcBef>
              <a:spcAft>
                <a:spcPts val="0"/>
              </a:spcAft>
              <a:buNone/>
            </a:pPr>
            <a:r>
              <a:rPr lang="en-US" sz="2400" dirty="0">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  credential are to be documented.  Examples of types of credentials are high</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   school diploma/GED, degree, or license.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 document that is a completion document, such as a Certificate of Completion, Certificate of Achievement, or Certificate of Training, stating the student completed a certain number of hours, is not a credential that can be used for the Skills Progression or for Type of Credential.  </a:t>
            </a:r>
          </a:p>
          <a:p>
            <a:endParaRPr lang="en-US" dirty="0"/>
          </a:p>
        </p:txBody>
      </p:sp>
      <p:sp>
        <p:nvSpPr>
          <p:cNvPr id="5" name="Slide Number Placeholder 4">
            <a:extLst>
              <a:ext uri="{FF2B5EF4-FFF2-40B4-BE49-F238E27FC236}">
                <a16:creationId xmlns:a16="http://schemas.microsoft.com/office/drawing/2014/main" id="{FFEB08B8-A788-4E4C-B4F6-FC3E016F2245}"/>
              </a:ext>
            </a:extLst>
          </p:cNvPr>
          <p:cNvSpPr>
            <a:spLocks noGrp="1"/>
          </p:cNvSpPr>
          <p:nvPr>
            <p:ph type="sldNum" sz="quarter" idx="12"/>
          </p:nvPr>
        </p:nvSpPr>
        <p:spPr/>
        <p:txBody>
          <a:bodyPr/>
          <a:lstStyle/>
          <a:p>
            <a:fld id="{CB722B8B-BB2A-4646-AA63-080B4EBA3C69}" type="slidenum">
              <a:rPr lang="en-US" smtClean="0"/>
              <a:t>19</a:t>
            </a:fld>
            <a:endParaRPr lang="en-US" dirty="0"/>
          </a:p>
        </p:txBody>
      </p:sp>
    </p:spTree>
    <p:extLst>
      <p:ext uri="{BB962C8B-B14F-4D97-AF65-F5344CB8AC3E}">
        <p14:creationId xmlns:p14="http://schemas.microsoft.com/office/powerpoint/2010/main" val="215974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A7E7-0B5E-4961-BB68-93A29072F61D}"/>
              </a:ext>
            </a:extLst>
          </p:cNvPr>
          <p:cNvSpPr>
            <a:spLocks noGrp="1"/>
          </p:cNvSpPr>
          <p:nvPr>
            <p:ph type="title"/>
          </p:nvPr>
        </p:nvSpPr>
        <p:spPr/>
        <p:txBody>
          <a:bodyPr>
            <a:normAutofit/>
          </a:bodyPr>
          <a:lstStyle/>
          <a:p>
            <a:pPr algn="ctr"/>
            <a:r>
              <a:rPr lang="en-US" sz="4000" dirty="0"/>
              <a:t>Other Information Added to Training</a:t>
            </a:r>
          </a:p>
        </p:txBody>
      </p:sp>
      <p:sp>
        <p:nvSpPr>
          <p:cNvPr id="3" name="Content Placeholder 2">
            <a:extLst>
              <a:ext uri="{FF2B5EF4-FFF2-40B4-BE49-F238E27FC236}">
                <a16:creationId xmlns:a16="http://schemas.microsoft.com/office/drawing/2014/main" id="{46B8BFBA-CE2B-4E07-AB77-6F49CF63649D}"/>
              </a:ext>
            </a:extLst>
          </p:cNvPr>
          <p:cNvSpPr>
            <a:spLocks noGrp="1"/>
          </p:cNvSpPr>
          <p:nvPr>
            <p:ph idx="1"/>
          </p:nvPr>
        </p:nvSpPr>
        <p:spPr/>
        <p:txBody>
          <a:bodyPr/>
          <a:lstStyle/>
          <a:p>
            <a:r>
              <a:rPr lang="en-US" dirty="0"/>
              <a:t>There will also be some information that is not documentation related.  It will be about entering MSGs into AJL.</a:t>
            </a:r>
          </a:p>
        </p:txBody>
      </p:sp>
      <p:sp>
        <p:nvSpPr>
          <p:cNvPr id="4" name="Slide Number Placeholder 3">
            <a:extLst>
              <a:ext uri="{FF2B5EF4-FFF2-40B4-BE49-F238E27FC236}">
                <a16:creationId xmlns:a16="http://schemas.microsoft.com/office/drawing/2014/main" id="{B0B340DB-6D97-4CA9-AA53-27BC3C876684}"/>
              </a:ext>
            </a:extLst>
          </p:cNvPr>
          <p:cNvSpPr>
            <a:spLocks noGrp="1"/>
          </p:cNvSpPr>
          <p:nvPr>
            <p:ph type="sldNum" sz="quarter" idx="12"/>
          </p:nvPr>
        </p:nvSpPr>
        <p:spPr/>
        <p:txBody>
          <a:bodyPr/>
          <a:lstStyle/>
          <a:p>
            <a:fld id="{CB722B8B-BB2A-4646-AA63-080B4EBA3C69}" type="slidenum">
              <a:rPr lang="en-US" smtClean="0"/>
              <a:t>2</a:t>
            </a:fld>
            <a:endParaRPr lang="en-US" dirty="0"/>
          </a:p>
        </p:txBody>
      </p:sp>
    </p:spTree>
    <p:extLst>
      <p:ext uri="{BB962C8B-B14F-4D97-AF65-F5344CB8AC3E}">
        <p14:creationId xmlns:p14="http://schemas.microsoft.com/office/powerpoint/2010/main" val="135294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1B6E-35CF-47EC-866F-7B355F1F9FA8}"/>
              </a:ext>
            </a:extLst>
          </p:cNvPr>
          <p:cNvSpPr>
            <a:spLocks noGrp="1"/>
          </p:cNvSpPr>
          <p:nvPr>
            <p:ph type="title"/>
          </p:nvPr>
        </p:nvSpPr>
        <p:spPr/>
        <p:txBody>
          <a:bodyPr>
            <a:normAutofit fontScale="90000"/>
          </a:bodyPr>
          <a:lstStyle/>
          <a:p>
            <a:r>
              <a:rPr lang="en-US" sz="2700" u="sng" dirty="0"/>
              <a:t>Documentation Items for Type of Credential &amp; Date #1800 &amp; #1801</a:t>
            </a:r>
            <a:br>
              <a:rPr lang="en-US" sz="3600" dirty="0"/>
            </a:br>
            <a:r>
              <a:rPr lang="en-US" sz="2700" dirty="0"/>
              <a:t>There are 4 items to document these elements other than a credential.  You may not be able to get a copy of a credential.  Whatever doc is used, the doc must contain the type of credential earned &amp; date.</a:t>
            </a:r>
          </a:p>
        </p:txBody>
      </p:sp>
      <p:sp>
        <p:nvSpPr>
          <p:cNvPr id="3" name="Content Placeholder 2">
            <a:extLst>
              <a:ext uri="{FF2B5EF4-FFF2-40B4-BE49-F238E27FC236}">
                <a16:creationId xmlns:a16="http://schemas.microsoft.com/office/drawing/2014/main" id="{1E934B2C-0350-4DD0-A99B-AAC293512C4F}"/>
              </a:ext>
            </a:extLst>
          </p:cNvPr>
          <p:cNvSpPr>
            <a:spLocks noGrp="1"/>
          </p:cNvSpPr>
          <p:nvPr>
            <p:ph idx="1"/>
          </p:nvPr>
        </p:nvSpPr>
        <p:spPr/>
        <p:txBody>
          <a:bodyPr/>
          <a:lstStyle/>
          <a:p>
            <a:pPr marL="514350" indent="-514350">
              <a:buAutoNum type="arabicPeriod"/>
            </a:pPr>
            <a:r>
              <a:rPr lang="en-US" dirty="0"/>
              <a:t>Data Match</a:t>
            </a:r>
          </a:p>
          <a:p>
            <a:pPr marL="514350" indent="-514350">
              <a:buAutoNum type="arabicPeriod"/>
            </a:pPr>
            <a:r>
              <a:rPr lang="en-US" dirty="0"/>
              <a:t>Credential </a:t>
            </a:r>
          </a:p>
          <a:p>
            <a:pPr marL="514350" indent="-514350">
              <a:buAutoNum type="arabicPeriod"/>
            </a:pPr>
            <a:r>
              <a:rPr lang="en-US" dirty="0"/>
              <a:t>School record (Example:  Transcript/Report Card)</a:t>
            </a:r>
          </a:p>
          <a:p>
            <a:pPr marL="514350" indent="-514350">
              <a:buAutoNum type="arabicPeriod"/>
            </a:pPr>
            <a:r>
              <a:rPr lang="en-US" dirty="0"/>
              <a:t>Follow-up survey from participant.  Record in case notes.  (Phone or email survey – upload &amp; type case note in Uploader.)</a:t>
            </a:r>
          </a:p>
          <a:p>
            <a:pPr marL="514350" indent="-514350">
              <a:buAutoNum type="arabicPeriod"/>
            </a:pPr>
            <a:r>
              <a:rPr lang="en-US" dirty="0"/>
              <a:t>Case notes documenting information obtained from education or training provider.  (Phone or email statement – upload &amp; type case note in Uploader.)</a:t>
            </a:r>
          </a:p>
        </p:txBody>
      </p:sp>
      <p:sp>
        <p:nvSpPr>
          <p:cNvPr id="4" name="Slide Number Placeholder 3">
            <a:extLst>
              <a:ext uri="{FF2B5EF4-FFF2-40B4-BE49-F238E27FC236}">
                <a16:creationId xmlns:a16="http://schemas.microsoft.com/office/drawing/2014/main" id="{72BF5237-1E44-4B11-BC3D-DC09C668E666}"/>
              </a:ext>
            </a:extLst>
          </p:cNvPr>
          <p:cNvSpPr>
            <a:spLocks noGrp="1"/>
          </p:cNvSpPr>
          <p:nvPr>
            <p:ph type="sldNum" sz="quarter" idx="12"/>
          </p:nvPr>
        </p:nvSpPr>
        <p:spPr/>
        <p:txBody>
          <a:bodyPr/>
          <a:lstStyle/>
          <a:p>
            <a:fld id="{CB722B8B-BB2A-4646-AA63-080B4EBA3C69}" type="slidenum">
              <a:rPr lang="en-US" smtClean="0"/>
              <a:t>20</a:t>
            </a:fld>
            <a:endParaRPr lang="en-US" dirty="0"/>
          </a:p>
        </p:txBody>
      </p:sp>
    </p:spTree>
    <p:extLst>
      <p:ext uri="{BB962C8B-B14F-4D97-AF65-F5344CB8AC3E}">
        <p14:creationId xmlns:p14="http://schemas.microsoft.com/office/powerpoint/2010/main" val="3698937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5FD9-36D9-48CC-8F5E-03A296C300D1}"/>
              </a:ext>
            </a:extLst>
          </p:cNvPr>
          <p:cNvSpPr>
            <a:spLocks noGrp="1"/>
          </p:cNvSpPr>
          <p:nvPr>
            <p:ph type="title"/>
          </p:nvPr>
        </p:nvSpPr>
        <p:spPr/>
        <p:txBody>
          <a:bodyPr>
            <a:normAutofit/>
          </a:bodyPr>
          <a:lstStyle/>
          <a:p>
            <a:pPr algn="ctr"/>
            <a:r>
              <a:rPr lang="en-US" sz="4000" dirty="0">
                <a:latin typeface="+mn-lt"/>
              </a:rPr>
              <a:t>4</a:t>
            </a:r>
            <a:r>
              <a:rPr lang="en-US" sz="4000" baseline="30000" dirty="0">
                <a:latin typeface="+mn-lt"/>
              </a:rPr>
              <a:t>th</a:t>
            </a:r>
            <a:r>
              <a:rPr lang="en-US" sz="4000" dirty="0">
                <a:latin typeface="+mn-lt"/>
              </a:rPr>
              <a:t> Quarter Credential Outcomes Data entry in AJL</a:t>
            </a:r>
          </a:p>
        </p:txBody>
      </p:sp>
      <p:sp>
        <p:nvSpPr>
          <p:cNvPr id="3" name="Content Placeholder 2">
            <a:extLst>
              <a:ext uri="{FF2B5EF4-FFF2-40B4-BE49-F238E27FC236}">
                <a16:creationId xmlns:a16="http://schemas.microsoft.com/office/drawing/2014/main" id="{0E9C29C6-EE10-4B57-801A-1358E50FAAE7}"/>
              </a:ext>
            </a:extLst>
          </p:cNvPr>
          <p:cNvSpPr>
            <a:spLocks noGrp="1"/>
          </p:cNvSpPr>
          <p:nvPr>
            <p:ph idx="1"/>
          </p:nvPr>
        </p:nvSpPr>
        <p:spPr/>
        <p:txBody>
          <a:bodyPr/>
          <a:lstStyle/>
          <a:p>
            <a:pPr marL="0">
              <a:spcBef>
                <a:spcPts val="0"/>
              </a:spcBef>
            </a:pPr>
            <a:r>
              <a:rPr lang="en-US" dirty="0">
                <a:effectLst/>
                <a:ea typeface="Calibri" panose="020F0502020204030204" pitchFamily="34" charset="0"/>
                <a:cs typeface="Times New Roman" panose="02020603050405020304" pitchFamily="18" charset="0"/>
              </a:rPr>
              <a:t>There are participant records in AJL where a completion document is</a:t>
            </a:r>
          </a:p>
          <a:p>
            <a:pPr marL="0" indent="0">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incorrectly entered in 4</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quarter Outcomes as an Occupational Skills</a:t>
            </a:r>
          </a:p>
          <a:p>
            <a:pPr marL="0" indent="0">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 Certificate for the 1</a:t>
            </a:r>
            <a:r>
              <a:rPr lang="en-US" baseline="30000" dirty="0">
                <a:effectLst/>
                <a:ea typeface="Calibri" panose="020F0502020204030204" pitchFamily="34" charset="0"/>
                <a:cs typeface="Times New Roman" panose="02020603050405020304" pitchFamily="18" charset="0"/>
              </a:rPr>
              <a:t>st</a:t>
            </a:r>
            <a:r>
              <a:rPr lang="en-US" dirty="0">
                <a:effectLst/>
                <a:ea typeface="Calibri" panose="020F0502020204030204" pitchFamily="34" charset="0"/>
                <a:cs typeface="Times New Roman" panose="02020603050405020304" pitchFamily="18" charset="0"/>
              </a:rPr>
              <a:t> credential and then a license entered for</a:t>
            </a:r>
          </a:p>
          <a:p>
            <a:pPr marL="0" indent="0">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the 2</a:t>
            </a:r>
            <a:r>
              <a:rPr lang="en-US" baseline="30000" dirty="0">
                <a:effectLst/>
                <a:ea typeface="Calibri" panose="020F0502020204030204" pitchFamily="34" charset="0"/>
                <a:cs typeface="Times New Roman" panose="02020603050405020304" pitchFamily="18" charset="0"/>
              </a:rPr>
              <a:t>nd </a:t>
            </a:r>
            <a:r>
              <a:rPr lang="en-US" dirty="0">
                <a:effectLst/>
                <a:ea typeface="Calibri" panose="020F0502020204030204" pitchFamily="34" charset="0"/>
                <a:cs typeface="Times New Roman" panose="02020603050405020304" pitchFamily="18" charset="0"/>
              </a:rPr>
              <a:t>credential.  </a:t>
            </a:r>
          </a:p>
          <a:p>
            <a:pPr marL="0" marR="0">
              <a:spcBef>
                <a:spcPts val="0"/>
              </a:spcBef>
              <a:spcAft>
                <a:spcPts val="0"/>
              </a:spcAft>
            </a:pPr>
            <a:endParaRPr lang="en-US" dirty="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ea typeface="Calibri" panose="020F0502020204030204" pitchFamily="34" charset="0"/>
                <a:cs typeface="Times New Roman" panose="02020603050405020304" pitchFamily="18" charset="0"/>
              </a:rPr>
              <a:t>Do not record completion documents in Outcomes.  They are not</a:t>
            </a:r>
          </a:p>
          <a:p>
            <a:pPr marL="0" marR="0" indent="0">
              <a:spcBef>
                <a:spcPts val="0"/>
              </a:spcBef>
              <a:spcAft>
                <a:spcPts val="0"/>
              </a:spcAft>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 credentials and if they are in Outcomes, they will be reported on the </a:t>
            </a:r>
          </a:p>
          <a:p>
            <a:pPr marL="0" marR="0" indent="0">
              <a:spcBef>
                <a:spcPts val="0"/>
              </a:spcBef>
              <a:spcAft>
                <a:spcPts val="0"/>
              </a:spcAft>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PIRL as a credential.  </a:t>
            </a:r>
          </a:p>
          <a:p>
            <a:endParaRPr lang="en-US" dirty="0"/>
          </a:p>
        </p:txBody>
      </p:sp>
      <p:sp>
        <p:nvSpPr>
          <p:cNvPr id="5" name="Slide Number Placeholder 4">
            <a:extLst>
              <a:ext uri="{FF2B5EF4-FFF2-40B4-BE49-F238E27FC236}">
                <a16:creationId xmlns:a16="http://schemas.microsoft.com/office/drawing/2014/main" id="{B189E45A-96C7-4FF6-BACF-6B8045CF11DE}"/>
              </a:ext>
            </a:extLst>
          </p:cNvPr>
          <p:cNvSpPr>
            <a:spLocks noGrp="1"/>
          </p:cNvSpPr>
          <p:nvPr>
            <p:ph type="sldNum" sz="quarter" idx="12"/>
          </p:nvPr>
        </p:nvSpPr>
        <p:spPr/>
        <p:txBody>
          <a:bodyPr/>
          <a:lstStyle/>
          <a:p>
            <a:fld id="{CB722B8B-BB2A-4646-AA63-080B4EBA3C69}" type="slidenum">
              <a:rPr lang="en-US" smtClean="0"/>
              <a:t>21</a:t>
            </a:fld>
            <a:endParaRPr lang="en-US" dirty="0"/>
          </a:p>
        </p:txBody>
      </p:sp>
    </p:spTree>
    <p:extLst>
      <p:ext uri="{BB962C8B-B14F-4D97-AF65-F5344CB8AC3E}">
        <p14:creationId xmlns:p14="http://schemas.microsoft.com/office/powerpoint/2010/main" val="2348205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1B09-4FE5-4311-A748-DB7C5B55F04B}"/>
              </a:ext>
            </a:extLst>
          </p:cNvPr>
          <p:cNvSpPr>
            <a:spLocks noGrp="1"/>
          </p:cNvSpPr>
          <p:nvPr>
            <p:ph type="title"/>
          </p:nvPr>
        </p:nvSpPr>
        <p:spPr/>
        <p:txBody>
          <a:bodyPr>
            <a:normAutofit/>
          </a:bodyPr>
          <a:lstStyle/>
          <a:p>
            <a:pPr algn="ctr"/>
            <a:r>
              <a:rPr lang="en-US" sz="4000" dirty="0">
                <a:latin typeface="+mn-lt"/>
              </a:rPr>
              <a:t>PIRL(DOL) Collects Credential Data</a:t>
            </a:r>
          </a:p>
        </p:txBody>
      </p:sp>
      <p:sp>
        <p:nvSpPr>
          <p:cNvPr id="3" name="Content Placeholder 2">
            <a:extLst>
              <a:ext uri="{FF2B5EF4-FFF2-40B4-BE49-F238E27FC236}">
                <a16:creationId xmlns:a16="http://schemas.microsoft.com/office/drawing/2014/main" id="{4B46CABC-F7C8-4B35-97D5-26C667844E99}"/>
              </a:ext>
            </a:extLst>
          </p:cNvPr>
          <p:cNvSpPr>
            <a:spLocks noGrp="1"/>
          </p:cNvSpPr>
          <p:nvPr>
            <p:ph idx="1"/>
          </p:nvPr>
        </p:nvSpPr>
        <p:spPr/>
        <p:txBody>
          <a:bodyPr/>
          <a:lstStyle/>
          <a:p>
            <a:pPr marL="0" indent="0">
              <a:buNone/>
            </a:pPr>
            <a:r>
              <a:rPr lang="en-US" dirty="0">
                <a:effectLst/>
                <a:ea typeface="Calibri" panose="020F0502020204030204" pitchFamily="34" charset="0"/>
                <a:cs typeface="Times New Roman" panose="02020603050405020304" pitchFamily="18" charset="0"/>
              </a:rPr>
              <a:t>The PIRL collects data for 3 credentials.  In the pictures below a Local Area recorded a completion document as the 1</a:t>
            </a:r>
            <a:r>
              <a:rPr lang="en-US" baseline="30000" dirty="0">
                <a:effectLst/>
                <a:ea typeface="Calibri" panose="020F0502020204030204" pitchFamily="34" charset="0"/>
                <a:cs typeface="Times New Roman" panose="02020603050405020304" pitchFamily="18" charset="0"/>
              </a:rPr>
              <a:t>st</a:t>
            </a:r>
            <a:r>
              <a:rPr lang="en-US" dirty="0">
                <a:effectLst/>
                <a:ea typeface="Calibri" panose="020F0502020204030204" pitchFamily="34" charset="0"/>
                <a:cs typeface="Times New Roman" panose="02020603050405020304" pitchFamily="18" charset="0"/>
              </a:rPr>
              <a:t> credential earned and the license was entered as the 2</a:t>
            </a:r>
            <a:r>
              <a:rPr lang="en-US" baseline="30000" dirty="0">
                <a:effectLst/>
                <a:ea typeface="Calibri" panose="020F0502020204030204" pitchFamily="34" charset="0"/>
                <a:cs typeface="Times New Roman" panose="02020603050405020304" pitchFamily="18" charset="0"/>
              </a:rPr>
              <a:t>nd</a:t>
            </a:r>
            <a:r>
              <a:rPr lang="en-US" dirty="0">
                <a:effectLst/>
                <a:ea typeface="Calibri" panose="020F0502020204030204" pitchFamily="34" charset="0"/>
                <a:cs typeface="Times New Roman" panose="02020603050405020304" pitchFamily="18" charset="0"/>
              </a:rPr>
              <a:t> credential earned, and then a 3</a:t>
            </a:r>
            <a:r>
              <a:rPr lang="en-US" baseline="30000" dirty="0">
                <a:effectLst/>
                <a:ea typeface="Calibri" panose="020F0502020204030204" pitchFamily="34" charset="0"/>
                <a:cs typeface="Times New Roman" panose="02020603050405020304" pitchFamily="18" charset="0"/>
              </a:rPr>
              <a:t>rd</a:t>
            </a:r>
            <a:r>
              <a:rPr lang="en-US" dirty="0">
                <a:effectLst/>
                <a:ea typeface="Calibri" panose="020F0502020204030204" pitchFamily="34" charset="0"/>
                <a:cs typeface="Times New Roman" panose="02020603050405020304" pitchFamily="18" charset="0"/>
              </a:rPr>
              <a:t> credential was entered.  These were reported on the PIRL as 1</a:t>
            </a:r>
            <a:r>
              <a:rPr lang="en-US" baseline="30000" dirty="0">
                <a:effectLst/>
                <a:ea typeface="Calibri" panose="020F0502020204030204" pitchFamily="34" charset="0"/>
                <a:cs typeface="Times New Roman" panose="02020603050405020304" pitchFamily="18" charset="0"/>
              </a:rPr>
              <a:t>st</a:t>
            </a:r>
            <a:r>
              <a:rPr lang="en-US" dirty="0">
                <a:effectLst/>
                <a:ea typeface="Calibri" panose="020F0502020204030204" pitchFamily="34" charset="0"/>
                <a:cs typeface="Times New Roman" panose="02020603050405020304" pitchFamily="18" charset="0"/>
              </a:rPr>
              <a:t>, 2</a:t>
            </a:r>
            <a:r>
              <a:rPr lang="en-US" baseline="30000" dirty="0">
                <a:effectLst/>
                <a:ea typeface="Calibri" panose="020F0502020204030204" pitchFamily="34" charset="0"/>
                <a:cs typeface="Times New Roman" panose="02020603050405020304" pitchFamily="18" charset="0"/>
              </a:rPr>
              <a:t>nd</a:t>
            </a:r>
            <a:r>
              <a:rPr lang="en-US" dirty="0">
                <a:effectLst/>
                <a:ea typeface="Calibri" panose="020F0502020204030204" pitchFamily="34" charset="0"/>
                <a:cs typeface="Times New Roman" panose="02020603050405020304" pitchFamily="18" charset="0"/>
              </a:rPr>
              <a:t> &amp; 3</a:t>
            </a:r>
            <a:r>
              <a:rPr lang="en-US" baseline="30000" dirty="0">
                <a:effectLst/>
                <a:ea typeface="Calibri" panose="020F0502020204030204" pitchFamily="34" charset="0"/>
                <a:cs typeface="Times New Roman" panose="02020603050405020304" pitchFamily="18" charset="0"/>
              </a:rPr>
              <a:t>rd</a:t>
            </a:r>
            <a:r>
              <a:rPr lang="en-US" dirty="0">
                <a:effectLst/>
                <a:ea typeface="Calibri" panose="020F0502020204030204" pitchFamily="34" charset="0"/>
                <a:cs typeface="Times New Roman" panose="02020603050405020304" pitchFamily="18" charset="0"/>
              </a:rPr>
              <a:t> credentials.  The state reported incorrectly on the PIRL because the 1</a:t>
            </a:r>
            <a:r>
              <a:rPr lang="en-US" baseline="30000" dirty="0">
                <a:effectLst/>
                <a:ea typeface="Calibri" panose="020F0502020204030204" pitchFamily="34" charset="0"/>
                <a:cs typeface="Times New Roman" panose="02020603050405020304" pitchFamily="18" charset="0"/>
              </a:rPr>
              <a:t>st</a:t>
            </a:r>
            <a:r>
              <a:rPr lang="en-US" dirty="0">
                <a:effectLst/>
                <a:ea typeface="Calibri" panose="020F0502020204030204" pitchFamily="34" charset="0"/>
                <a:cs typeface="Times New Roman" panose="02020603050405020304" pitchFamily="18" charset="0"/>
              </a:rPr>
              <a:t> credential is not a credential.</a:t>
            </a:r>
          </a:p>
          <a:p>
            <a:endParaRPr lang="en-US" dirty="0"/>
          </a:p>
        </p:txBody>
      </p:sp>
      <p:pic>
        <p:nvPicPr>
          <p:cNvPr id="4" name="Picture 3" descr="Graphical user interface, text, application, chat or text message&#10;&#10;Description automatically generated">
            <a:extLst>
              <a:ext uri="{FF2B5EF4-FFF2-40B4-BE49-F238E27FC236}">
                <a16:creationId xmlns:a16="http://schemas.microsoft.com/office/drawing/2014/main" id="{6F2F301A-7442-49CA-B6CE-6141146869CA}"/>
              </a:ext>
            </a:extLst>
          </p:cNvPr>
          <p:cNvPicPr>
            <a:picLocks noChangeAspect="1"/>
          </p:cNvPicPr>
          <p:nvPr/>
        </p:nvPicPr>
        <p:blipFill>
          <a:blip r:embed="rId2"/>
          <a:stretch>
            <a:fillRect/>
          </a:stretch>
        </p:blipFill>
        <p:spPr>
          <a:xfrm>
            <a:off x="1069673" y="4173572"/>
            <a:ext cx="3162300" cy="1562100"/>
          </a:xfrm>
          <a:prstGeom prst="rect">
            <a:avLst/>
          </a:prstGeom>
        </p:spPr>
      </p:pic>
      <p:pic>
        <p:nvPicPr>
          <p:cNvPr id="5" name="Picture 4" descr="Graphical user interface, text, application, chat or text message&#10;&#10;Description automatically generated">
            <a:extLst>
              <a:ext uri="{FF2B5EF4-FFF2-40B4-BE49-F238E27FC236}">
                <a16:creationId xmlns:a16="http://schemas.microsoft.com/office/drawing/2014/main" id="{76DF78A9-05BF-41B2-81BF-231AEFF49F77}"/>
              </a:ext>
            </a:extLst>
          </p:cNvPr>
          <p:cNvPicPr>
            <a:picLocks noChangeAspect="1"/>
          </p:cNvPicPr>
          <p:nvPr/>
        </p:nvPicPr>
        <p:blipFill>
          <a:blip r:embed="rId3"/>
          <a:stretch>
            <a:fillRect/>
          </a:stretch>
        </p:blipFill>
        <p:spPr>
          <a:xfrm>
            <a:off x="4528480" y="4125119"/>
            <a:ext cx="2962275" cy="1504950"/>
          </a:xfrm>
          <a:prstGeom prst="rect">
            <a:avLst/>
          </a:prstGeom>
        </p:spPr>
      </p:pic>
      <p:pic>
        <p:nvPicPr>
          <p:cNvPr id="6" name="Picture 5" descr="Graphical user interface, text, application, chat or text message&#10;&#10;Description automatically generated">
            <a:extLst>
              <a:ext uri="{FF2B5EF4-FFF2-40B4-BE49-F238E27FC236}">
                <a16:creationId xmlns:a16="http://schemas.microsoft.com/office/drawing/2014/main" id="{19BEFC8B-39E4-48D3-979D-1C4A354D842F}"/>
              </a:ext>
            </a:extLst>
          </p:cNvPr>
          <p:cNvPicPr>
            <a:picLocks noChangeAspect="1"/>
          </p:cNvPicPr>
          <p:nvPr/>
        </p:nvPicPr>
        <p:blipFill>
          <a:blip r:embed="rId4"/>
          <a:stretch>
            <a:fillRect/>
          </a:stretch>
        </p:blipFill>
        <p:spPr>
          <a:xfrm>
            <a:off x="7768254" y="4063206"/>
            <a:ext cx="3733800" cy="1628775"/>
          </a:xfrm>
          <a:prstGeom prst="rect">
            <a:avLst/>
          </a:prstGeom>
        </p:spPr>
      </p:pic>
      <p:sp>
        <p:nvSpPr>
          <p:cNvPr id="8" name="Slide Number Placeholder 7">
            <a:extLst>
              <a:ext uri="{FF2B5EF4-FFF2-40B4-BE49-F238E27FC236}">
                <a16:creationId xmlns:a16="http://schemas.microsoft.com/office/drawing/2014/main" id="{DD331996-207E-4B1F-BA7D-FA27542D1597}"/>
              </a:ext>
            </a:extLst>
          </p:cNvPr>
          <p:cNvSpPr>
            <a:spLocks noGrp="1"/>
          </p:cNvSpPr>
          <p:nvPr>
            <p:ph type="sldNum" sz="quarter" idx="12"/>
          </p:nvPr>
        </p:nvSpPr>
        <p:spPr/>
        <p:txBody>
          <a:bodyPr/>
          <a:lstStyle/>
          <a:p>
            <a:fld id="{CB722B8B-BB2A-4646-AA63-080B4EBA3C69}" type="slidenum">
              <a:rPr lang="en-US" smtClean="0"/>
              <a:t>22</a:t>
            </a:fld>
            <a:endParaRPr lang="en-US" dirty="0"/>
          </a:p>
        </p:txBody>
      </p:sp>
    </p:spTree>
    <p:extLst>
      <p:ext uri="{BB962C8B-B14F-4D97-AF65-F5344CB8AC3E}">
        <p14:creationId xmlns:p14="http://schemas.microsoft.com/office/powerpoint/2010/main" val="1963863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88A8A-842F-4689-BD82-D0B71733902D}"/>
              </a:ext>
            </a:extLst>
          </p:cNvPr>
          <p:cNvSpPr>
            <a:spLocks noGrp="1"/>
          </p:cNvSpPr>
          <p:nvPr>
            <p:ph type="title"/>
          </p:nvPr>
        </p:nvSpPr>
        <p:spPr/>
        <p:txBody>
          <a:bodyPr>
            <a:normAutofit/>
          </a:bodyPr>
          <a:lstStyle/>
          <a:p>
            <a:pPr algn="ctr"/>
            <a:r>
              <a:rPr lang="en-US" sz="4000" dirty="0">
                <a:latin typeface="+mn-lt"/>
              </a:rPr>
              <a:t>TEGLs:  Completion Documents not Allowed </a:t>
            </a:r>
          </a:p>
        </p:txBody>
      </p:sp>
      <p:sp>
        <p:nvSpPr>
          <p:cNvPr id="3" name="Content Placeholder 2">
            <a:extLst>
              <a:ext uri="{FF2B5EF4-FFF2-40B4-BE49-F238E27FC236}">
                <a16:creationId xmlns:a16="http://schemas.microsoft.com/office/drawing/2014/main" id="{C056037A-2F4A-4EFA-8C3E-30C70380D5A1}"/>
              </a:ext>
            </a:extLst>
          </p:cNvPr>
          <p:cNvSpPr>
            <a:spLocks noGrp="1"/>
          </p:cNvSpPr>
          <p:nvPr>
            <p:ph idx="1"/>
          </p:nvPr>
        </p:nvSpPr>
        <p:spPr/>
        <p:txBody>
          <a:bodyPr/>
          <a:lstStyle/>
          <a:p>
            <a:pPr marL="0" indent="0">
              <a:buNone/>
            </a:pPr>
            <a:r>
              <a:rPr lang="en-US" dirty="0">
                <a:effectLst/>
                <a:ea typeface="Calibri" panose="020F0502020204030204" pitchFamily="34" charset="0"/>
                <a:cs typeface="Times New Roman" panose="02020603050405020304" pitchFamily="18" charset="0"/>
              </a:rPr>
              <a:t>Completion documents do not meet the requirements to document a recognized credential.  </a:t>
            </a:r>
          </a:p>
          <a:p>
            <a:pPr marL="0" indent="0">
              <a:buNone/>
            </a:pPr>
            <a:endParaRPr lang="en-US" dirty="0">
              <a:ea typeface="Calibri" panose="020F0502020204030204" pitchFamily="34" charset="0"/>
              <a:cs typeface="Times New Roman" panose="02020603050405020304" pitchFamily="18" charset="0"/>
            </a:endParaRPr>
          </a:p>
          <a:p>
            <a:pPr marL="0" indent="0">
              <a:buNone/>
            </a:pPr>
            <a:r>
              <a:rPr lang="en-US" dirty="0">
                <a:effectLst/>
                <a:ea typeface="Calibri" panose="020F0502020204030204" pitchFamily="34" charset="0"/>
                <a:cs typeface="Times New Roman" panose="02020603050405020304" pitchFamily="18" charset="0"/>
              </a:rPr>
              <a:t>References:  Department of Labor TEGL 10-16, Change 1, TEGL 15-10 and TEN 25-19.  Trainings where completion documents are often awarded are CNA, truck driving, and welding especially when training is provided by a private school</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5" name="Slide Number Placeholder 4">
            <a:extLst>
              <a:ext uri="{FF2B5EF4-FFF2-40B4-BE49-F238E27FC236}">
                <a16:creationId xmlns:a16="http://schemas.microsoft.com/office/drawing/2014/main" id="{EDD24AE5-789B-4E2D-8C34-7B370E7E1411}"/>
              </a:ext>
            </a:extLst>
          </p:cNvPr>
          <p:cNvSpPr>
            <a:spLocks noGrp="1"/>
          </p:cNvSpPr>
          <p:nvPr>
            <p:ph type="sldNum" sz="quarter" idx="12"/>
          </p:nvPr>
        </p:nvSpPr>
        <p:spPr/>
        <p:txBody>
          <a:bodyPr/>
          <a:lstStyle/>
          <a:p>
            <a:fld id="{CB722B8B-BB2A-4646-AA63-080B4EBA3C69}" type="slidenum">
              <a:rPr lang="en-US" smtClean="0"/>
              <a:t>23</a:t>
            </a:fld>
            <a:endParaRPr lang="en-US" dirty="0"/>
          </a:p>
        </p:txBody>
      </p:sp>
    </p:spTree>
    <p:extLst>
      <p:ext uri="{BB962C8B-B14F-4D97-AF65-F5344CB8AC3E}">
        <p14:creationId xmlns:p14="http://schemas.microsoft.com/office/powerpoint/2010/main" val="834098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FF60-E79B-4A08-A222-E9B6097DC514}"/>
              </a:ext>
            </a:extLst>
          </p:cNvPr>
          <p:cNvSpPr>
            <a:spLocks noGrp="1"/>
          </p:cNvSpPr>
          <p:nvPr>
            <p:ph type="title"/>
          </p:nvPr>
        </p:nvSpPr>
        <p:spPr/>
        <p:txBody>
          <a:bodyPr>
            <a:normAutofit/>
          </a:bodyPr>
          <a:lstStyle/>
          <a:p>
            <a:pPr algn="ctr"/>
            <a:r>
              <a:rPr lang="en-US" sz="4000" dirty="0">
                <a:latin typeface="+mn-lt"/>
              </a:rPr>
              <a:t>College Certificates Used as Doc</a:t>
            </a:r>
          </a:p>
        </p:txBody>
      </p:sp>
      <p:sp>
        <p:nvSpPr>
          <p:cNvPr id="3" name="Content Placeholder 2">
            <a:extLst>
              <a:ext uri="{FF2B5EF4-FFF2-40B4-BE49-F238E27FC236}">
                <a16:creationId xmlns:a16="http://schemas.microsoft.com/office/drawing/2014/main" id="{0C4EDBAF-7968-488A-B762-190ADE0C66FD}"/>
              </a:ext>
            </a:extLst>
          </p:cNvPr>
          <p:cNvSpPr>
            <a:spLocks noGrp="1"/>
          </p:cNvSpPr>
          <p:nvPr>
            <p:ph idx="1"/>
          </p:nvPr>
        </p:nvSpPr>
        <p:spPr/>
        <p:txBody>
          <a:bodyPr/>
          <a:lstStyle/>
          <a:p>
            <a:r>
              <a:rPr lang="en-US" dirty="0">
                <a:effectLst/>
                <a:ea typeface="Calibri" panose="020F0502020204030204" pitchFamily="34" charset="0"/>
                <a:cs typeface="Times New Roman" panose="02020603050405020304" pitchFamily="18" charset="0"/>
              </a:rPr>
              <a:t>Some two-year colleges offer documents such as a Certificate of Proficiency or a Technical Certificate.  These are credentials that are different from a completion document.  There are particular requirements that apply to obtaining a college credential: </a:t>
            </a:r>
          </a:p>
          <a:p>
            <a:pPr lvl="1">
              <a:buFont typeface="Wingdings" panose="05000000000000000000" pitchFamily="2" charset="2"/>
              <a:buChar char="§"/>
            </a:pPr>
            <a:r>
              <a:rPr lang="en-US" sz="2800" dirty="0">
                <a:effectLst/>
                <a:ea typeface="Calibri" panose="020F0502020204030204" pitchFamily="34" charset="0"/>
                <a:cs typeface="Times New Roman" panose="02020603050405020304" pitchFamily="18" charset="0"/>
              </a:rPr>
              <a:t>earning credit hours, </a:t>
            </a:r>
          </a:p>
          <a:p>
            <a:pPr lvl="1">
              <a:buFont typeface="Wingdings" panose="05000000000000000000" pitchFamily="2" charset="2"/>
              <a:buChar char="§"/>
            </a:pPr>
            <a:r>
              <a:rPr lang="en-US" sz="2800" dirty="0">
                <a:effectLst/>
                <a:ea typeface="Calibri" panose="020F0502020204030204" pitchFamily="34" charset="0"/>
                <a:cs typeface="Times New Roman" panose="02020603050405020304" pitchFamily="18" charset="0"/>
              </a:rPr>
              <a:t>maintaining a certain GPA, </a:t>
            </a:r>
          </a:p>
          <a:p>
            <a:pPr lvl="1">
              <a:buFont typeface="Wingdings" panose="05000000000000000000" pitchFamily="2" charset="2"/>
              <a:buChar char="§"/>
            </a:pPr>
            <a:r>
              <a:rPr lang="en-US" sz="2800" dirty="0">
                <a:effectLst/>
                <a:ea typeface="Calibri" panose="020F0502020204030204" pitchFamily="34" charset="0"/>
                <a:cs typeface="Times New Roman" panose="02020603050405020304" pitchFamily="18" charset="0"/>
              </a:rPr>
              <a:t>having a curriculum that is approved by the Higher Education Coordinating Board.  </a:t>
            </a:r>
          </a:p>
          <a:p>
            <a:pPr lvl="1">
              <a:buFont typeface="Wingdings" panose="05000000000000000000" pitchFamily="2" charset="2"/>
              <a:buChar char="§"/>
            </a:pPr>
            <a:r>
              <a:rPr lang="en-US" sz="2800" dirty="0">
                <a:effectLst/>
                <a:ea typeface="Calibri" panose="020F0502020204030204" pitchFamily="34" charset="0"/>
                <a:cs typeface="Times New Roman" panose="02020603050405020304" pitchFamily="18" charset="0"/>
              </a:rPr>
              <a:t>These credentials are not issued for seat time in class.  </a:t>
            </a:r>
          </a:p>
          <a:p>
            <a:endParaRPr lang="en-US" dirty="0"/>
          </a:p>
        </p:txBody>
      </p:sp>
      <p:sp>
        <p:nvSpPr>
          <p:cNvPr id="5" name="Slide Number Placeholder 4">
            <a:extLst>
              <a:ext uri="{FF2B5EF4-FFF2-40B4-BE49-F238E27FC236}">
                <a16:creationId xmlns:a16="http://schemas.microsoft.com/office/drawing/2014/main" id="{01BF38E5-00BD-4551-9AF1-4B0FE25C15AD}"/>
              </a:ext>
            </a:extLst>
          </p:cNvPr>
          <p:cNvSpPr>
            <a:spLocks noGrp="1"/>
          </p:cNvSpPr>
          <p:nvPr>
            <p:ph type="sldNum" sz="quarter" idx="12"/>
          </p:nvPr>
        </p:nvSpPr>
        <p:spPr/>
        <p:txBody>
          <a:bodyPr/>
          <a:lstStyle/>
          <a:p>
            <a:fld id="{CB722B8B-BB2A-4646-AA63-080B4EBA3C69}" type="slidenum">
              <a:rPr lang="en-US" smtClean="0"/>
              <a:t>24</a:t>
            </a:fld>
            <a:endParaRPr lang="en-US" dirty="0"/>
          </a:p>
        </p:txBody>
      </p:sp>
    </p:spTree>
    <p:extLst>
      <p:ext uri="{BB962C8B-B14F-4D97-AF65-F5344CB8AC3E}">
        <p14:creationId xmlns:p14="http://schemas.microsoft.com/office/powerpoint/2010/main" val="281463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1B35-0A02-413E-B51A-A0513DFBEA27}"/>
              </a:ext>
            </a:extLst>
          </p:cNvPr>
          <p:cNvSpPr>
            <a:spLocks noGrp="1"/>
          </p:cNvSpPr>
          <p:nvPr>
            <p:ph type="title"/>
          </p:nvPr>
        </p:nvSpPr>
        <p:spPr/>
        <p:txBody>
          <a:bodyPr>
            <a:normAutofit/>
          </a:bodyPr>
          <a:lstStyle/>
          <a:p>
            <a:pPr algn="ctr"/>
            <a:r>
              <a:rPr lang="en-US" sz="4000" dirty="0"/>
              <a:t>Additional Information</a:t>
            </a:r>
          </a:p>
        </p:txBody>
      </p:sp>
      <p:sp>
        <p:nvSpPr>
          <p:cNvPr id="3" name="Content Placeholder 2">
            <a:extLst>
              <a:ext uri="{FF2B5EF4-FFF2-40B4-BE49-F238E27FC236}">
                <a16:creationId xmlns:a16="http://schemas.microsoft.com/office/drawing/2014/main" id="{7A06D284-C3DB-43BB-B960-BC357C3A980A}"/>
              </a:ext>
            </a:extLst>
          </p:cNvPr>
          <p:cNvSpPr>
            <a:spLocks noGrp="1"/>
          </p:cNvSpPr>
          <p:nvPr>
            <p:ph idx="1"/>
          </p:nvPr>
        </p:nvSpPr>
        <p:spPr/>
        <p:txBody>
          <a:bodyPr/>
          <a:lstStyle/>
          <a:p>
            <a:r>
              <a:rPr lang="en-US" dirty="0"/>
              <a:t>The following slides are not documentation related but are important enough to include in this PPT.</a:t>
            </a:r>
          </a:p>
        </p:txBody>
      </p:sp>
      <p:sp>
        <p:nvSpPr>
          <p:cNvPr id="4" name="Slide Number Placeholder 3">
            <a:extLst>
              <a:ext uri="{FF2B5EF4-FFF2-40B4-BE49-F238E27FC236}">
                <a16:creationId xmlns:a16="http://schemas.microsoft.com/office/drawing/2014/main" id="{7C1BE977-F98A-489E-9ADB-CC96E8EE07F4}"/>
              </a:ext>
            </a:extLst>
          </p:cNvPr>
          <p:cNvSpPr>
            <a:spLocks noGrp="1"/>
          </p:cNvSpPr>
          <p:nvPr>
            <p:ph type="sldNum" sz="quarter" idx="12"/>
          </p:nvPr>
        </p:nvSpPr>
        <p:spPr/>
        <p:txBody>
          <a:bodyPr/>
          <a:lstStyle/>
          <a:p>
            <a:fld id="{CB722B8B-BB2A-4646-AA63-080B4EBA3C69}" type="slidenum">
              <a:rPr lang="en-US" smtClean="0"/>
              <a:t>25</a:t>
            </a:fld>
            <a:endParaRPr lang="en-US" dirty="0"/>
          </a:p>
        </p:txBody>
      </p:sp>
    </p:spTree>
    <p:extLst>
      <p:ext uri="{BB962C8B-B14F-4D97-AF65-F5344CB8AC3E}">
        <p14:creationId xmlns:p14="http://schemas.microsoft.com/office/powerpoint/2010/main" val="2739020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17143-0FDF-4477-9C66-8803BD1896AA}"/>
              </a:ext>
            </a:extLst>
          </p:cNvPr>
          <p:cNvSpPr>
            <a:spLocks noGrp="1"/>
          </p:cNvSpPr>
          <p:nvPr>
            <p:ph type="title"/>
          </p:nvPr>
        </p:nvSpPr>
        <p:spPr/>
        <p:txBody>
          <a:bodyPr>
            <a:normAutofit/>
          </a:bodyPr>
          <a:lstStyle/>
          <a:p>
            <a:pPr algn="ctr"/>
            <a:r>
              <a:rPr lang="en-US" sz="4000" dirty="0">
                <a:latin typeface="+mn-lt"/>
              </a:rPr>
              <a:t>All ISY Must have an MSG</a:t>
            </a:r>
          </a:p>
        </p:txBody>
      </p:sp>
      <p:sp>
        <p:nvSpPr>
          <p:cNvPr id="3" name="Content Placeholder 2">
            <a:extLst>
              <a:ext uri="{FF2B5EF4-FFF2-40B4-BE49-F238E27FC236}">
                <a16:creationId xmlns:a16="http://schemas.microsoft.com/office/drawing/2014/main" id="{2FF0A927-5621-47D7-B7CC-DF9E08187900}"/>
              </a:ext>
            </a:extLst>
          </p:cNvPr>
          <p:cNvSpPr>
            <a:spLocks noGrp="1"/>
          </p:cNvSpPr>
          <p:nvPr>
            <p:ph idx="1"/>
          </p:nvPr>
        </p:nvSpPr>
        <p:spPr/>
        <p:txBody>
          <a:bodyPr>
            <a:normAutofit lnSpcReduction="10000"/>
          </a:bodyPr>
          <a:lstStyle/>
          <a:p>
            <a:r>
              <a:rPr lang="en-US" dirty="0">
                <a:effectLst/>
                <a:ea typeface="Calibri" panose="020F0502020204030204" pitchFamily="34" charset="0"/>
              </a:rPr>
              <a:t>All in-school youth (ISY) are included in the measurable skill gains.  Includes high school and post-secondary youth.</a:t>
            </a:r>
          </a:p>
          <a:p>
            <a:r>
              <a:rPr lang="en-US" dirty="0">
                <a:effectLst/>
                <a:ea typeface="Calibri" panose="020F0502020204030204" pitchFamily="34" charset="0"/>
              </a:rPr>
              <a:t>All ISY must have an MSG set.  </a:t>
            </a:r>
          </a:p>
          <a:p>
            <a:pPr lvl="1"/>
            <a:r>
              <a:rPr lang="en-US" sz="2800" dirty="0">
                <a:effectLst/>
                <a:ea typeface="Calibri" panose="020F0502020204030204" pitchFamily="34" charset="0"/>
              </a:rPr>
              <a:t>For high school youth the service “Instruction Leading to Secondary School Completion” must be on S&amp;T, must be marked “yes” for leads to a credential, and diploma, employment and measurable skills gain must be checked.  </a:t>
            </a:r>
          </a:p>
          <a:p>
            <a:r>
              <a:rPr lang="en-US" dirty="0">
                <a:ea typeface="Calibri" panose="020F0502020204030204" pitchFamily="34" charset="0"/>
              </a:rPr>
              <a:t>Why add this service to the S&amp;T:</a:t>
            </a:r>
            <a:endParaRPr lang="en-US" dirty="0">
              <a:effectLst/>
              <a:ea typeface="Calibri" panose="020F0502020204030204" pitchFamily="34" charset="0"/>
            </a:endParaRPr>
          </a:p>
          <a:p>
            <a:r>
              <a:rPr lang="en-US" dirty="0"/>
              <a:t>You must have training to be in MSG.  This service is a training service and therefore sets the participant to be in MSG. DOL has determined that a high school diploma leads to employment.</a:t>
            </a:r>
          </a:p>
        </p:txBody>
      </p:sp>
      <p:sp>
        <p:nvSpPr>
          <p:cNvPr id="4" name="Slide Number Placeholder 3">
            <a:extLst>
              <a:ext uri="{FF2B5EF4-FFF2-40B4-BE49-F238E27FC236}">
                <a16:creationId xmlns:a16="http://schemas.microsoft.com/office/drawing/2014/main" id="{8975E5EC-C1DF-43F4-A4B1-647D7B420C23}"/>
              </a:ext>
            </a:extLst>
          </p:cNvPr>
          <p:cNvSpPr>
            <a:spLocks noGrp="1"/>
          </p:cNvSpPr>
          <p:nvPr>
            <p:ph type="sldNum" sz="quarter" idx="12"/>
          </p:nvPr>
        </p:nvSpPr>
        <p:spPr/>
        <p:txBody>
          <a:bodyPr/>
          <a:lstStyle/>
          <a:p>
            <a:fld id="{CB722B8B-BB2A-4646-AA63-080B4EBA3C69}" type="slidenum">
              <a:rPr lang="en-US" smtClean="0"/>
              <a:t>26</a:t>
            </a:fld>
            <a:endParaRPr lang="en-US" dirty="0"/>
          </a:p>
        </p:txBody>
      </p:sp>
    </p:spTree>
    <p:extLst>
      <p:ext uri="{BB962C8B-B14F-4D97-AF65-F5344CB8AC3E}">
        <p14:creationId xmlns:p14="http://schemas.microsoft.com/office/powerpoint/2010/main" val="2913716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0683-3676-4561-BF1A-408C84E68881}"/>
              </a:ext>
            </a:extLst>
          </p:cNvPr>
          <p:cNvSpPr>
            <a:spLocks noGrp="1"/>
          </p:cNvSpPr>
          <p:nvPr>
            <p:ph type="title"/>
          </p:nvPr>
        </p:nvSpPr>
        <p:spPr/>
        <p:txBody>
          <a:bodyPr>
            <a:normAutofit/>
          </a:bodyPr>
          <a:lstStyle/>
          <a:p>
            <a:pPr algn="ctr"/>
            <a:r>
              <a:rPr lang="en-US" sz="4000" dirty="0"/>
              <a:t>If no MSGs are set, will the Participant be in the MSG Performance Measure?</a:t>
            </a:r>
          </a:p>
        </p:txBody>
      </p:sp>
      <p:sp>
        <p:nvSpPr>
          <p:cNvPr id="3" name="Content Placeholder 2">
            <a:extLst>
              <a:ext uri="{FF2B5EF4-FFF2-40B4-BE49-F238E27FC236}">
                <a16:creationId xmlns:a16="http://schemas.microsoft.com/office/drawing/2014/main" id="{3DFC9122-85E5-4B04-BDCF-9AAB8F04EF7E}"/>
              </a:ext>
            </a:extLst>
          </p:cNvPr>
          <p:cNvSpPr>
            <a:spLocks noGrp="1"/>
          </p:cNvSpPr>
          <p:nvPr>
            <p:ph idx="1"/>
          </p:nvPr>
        </p:nvSpPr>
        <p:spPr/>
        <p:txBody>
          <a:bodyPr>
            <a:normAutofit/>
          </a:bodyPr>
          <a:lstStyle/>
          <a:p>
            <a:pPr marL="0" marR="0">
              <a:spcBef>
                <a:spcPts val="0"/>
              </a:spcBef>
              <a:spcAft>
                <a:spcPts val="0"/>
              </a:spcAft>
            </a:pPr>
            <a:r>
              <a:rPr lang="en-US" sz="3000" dirty="0">
                <a:effectLst/>
                <a:ea typeface="Calibri" panose="020F0502020204030204" pitchFamily="34" charset="0"/>
                <a:cs typeface="Times New Roman" panose="02020603050405020304" pitchFamily="18" charset="0"/>
              </a:rPr>
              <a:t>Yes, the participant will be in the DEN.</a:t>
            </a:r>
          </a:p>
          <a:p>
            <a:pPr marL="971550" lvl="1" indent="-514350">
              <a:spcBef>
                <a:spcPts val="0"/>
              </a:spcBef>
              <a:buFont typeface="+mj-lt"/>
              <a:buAutoNum type="arabicPeriod"/>
            </a:pPr>
            <a:r>
              <a:rPr lang="en-US" sz="2600" dirty="0">
                <a:effectLst/>
                <a:ea typeface="Calibri" panose="020F0502020204030204" pitchFamily="34" charset="0"/>
                <a:cs typeface="Times New Roman" panose="02020603050405020304" pitchFamily="18" charset="0"/>
              </a:rPr>
              <a:t>To be in the MSG DEN the participant has to have training on the S&amp;T and the question, “Does this service lead to a credential, employment, or measurable skills gain?” </a:t>
            </a:r>
            <a:r>
              <a:rPr lang="en-US" sz="2600" dirty="0">
                <a:ea typeface="Calibri" panose="020F0502020204030204" pitchFamily="34" charset="0"/>
                <a:cs typeface="Times New Roman" panose="02020603050405020304" pitchFamily="18" charset="0"/>
              </a:rPr>
              <a:t>m</a:t>
            </a:r>
            <a:r>
              <a:rPr lang="en-US" sz="2600" dirty="0">
                <a:effectLst/>
                <a:ea typeface="Calibri" panose="020F0502020204030204" pitchFamily="34" charset="0"/>
                <a:cs typeface="Times New Roman" panose="02020603050405020304" pitchFamily="18" charset="0"/>
              </a:rPr>
              <a:t>ust be “yes”.</a:t>
            </a:r>
          </a:p>
          <a:p>
            <a:pPr marL="971550" lvl="1" indent="-514350">
              <a:spcBef>
                <a:spcPts val="0"/>
              </a:spcBef>
              <a:buFont typeface="+mj-lt"/>
              <a:buAutoNum type="arabicPeriod"/>
            </a:pPr>
            <a:r>
              <a:rPr lang="en-US" sz="2600" dirty="0">
                <a:effectLst/>
                <a:ea typeface="Calibri" panose="020F0502020204030204" pitchFamily="34" charset="0"/>
                <a:cs typeface="Times New Roman" panose="02020603050405020304" pitchFamily="18" charset="0"/>
              </a:rPr>
              <a:t>Just because you do not enter an MSG in AJL it won’t keep them out of the </a:t>
            </a:r>
            <a:r>
              <a:rPr lang="en-US" sz="2600" dirty="0">
                <a:ea typeface="Calibri" panose="020F0502020204030204" pitchFamily="34" charset="0"/>
                <a:cs typeface="Times New Roman" panose="02020603050405020304" pitchFamily="18" charset="0"/>
              </a:rPr>
              <a:t>denominator.</a:t>
            </a:r>
            <a:r>
              <a:rPr lang="en-US" sz="2600" dirty="0">
                <a:effectLst/>
                <a:ea typeface="Calibri" panose="020F0502020204030204" pitchFamily="34" charset="0"/>
                <a:cs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D0E98010-23C8-49DD-89F8-0DB645C343A8}"/>
              </a:ext>
            </a:extLst>
          </p:cNvPr>
          <p:cNvSpPr>
            <a:spLocks noGrp="1"/>
          </p:cNvSpPr>
          <p:nvPr>
            <p:ph type="sldNum" sz="quarter" idx="12"/>
          </p:nvPr>
        </p:nvSpPr>
        <p:spPr/>
        <p:txBody>
          <a:bodyPr/>
          <a:lstStyle/>
          <a:p>
            <a:fld id="{CB722B8B-BB2A-4646-AA63-080B4EBA3C69}" type="slidenum">
              <a:rPr lang="en-US" smtClean="0"/>
              <a:t>27</a:t>
            </a:fld>
            <a:endParaRPr lang="en-US" dirty="0"/>
          </a:p>
        </p:txBody>
      </p:sp>
    </p:spTree>
    <p:extLst>
      <p:ext uri="{BB962C8B-B14F-4D97-AF65-F5344CB8AC3E}">
        <p14:creationId xmlns:p14="http://schemas.microsoft.com/office/powerpoint/2010/main" val="295413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8D32-EC57-4BEE-B753-86FF75CD1B25}"/>
              </a:ext>
            </a:extLst>
          </p:cNvPr>
          <p:cNvSpPr>
            <a:spLocks noGrp="1"/>
          </p:cNvSpPr>
          <p:nvPr>
            <p:ph type="title"/>
          </p:nvPr>
        </p:nvSpPr>
        <p:spPr/>
        <p:txBody>
          <a:bodyPr>
            <a:normAutofit/>
          </a:bodyPr>
          <a:lstStyle/>
          <a:p>
            <a:pPr algn="ctr"/>
            <a:r>
              <a:rPr lang="en-US" sz="4000" dirty="0"/>
              <a:t>How Does the Participant get in the MSG NUM?</a:t>
            </a:r>
          </a:p>
        </p:txBody>
      </p:sp>
      <p:sp>
        <p:nvSpPr>
          <p:cNvPr id="3" name="Content Placeholder 2">
            <a:extLst>
              <a:ext uri="{FF2B5EF4-FFF2-40B4-BE49-F238E27FC236}">
                <a16:creationId xmlns:a16="http://schemas.microsoft.com/office/drawing/2014/main" id="{BF064E79-DE3F-4774-B48E-3237DDEC909F}"/>
              </a:ext>
            </a:extLst>
          </p:cNvPr>
          <p:cNvSpPr>
            <a:spLocks noGrp="1"/>
          </p:cNvSpPr>
          <p:nvPr>
            <p:ph idx="1"/>
          </p:nvPr>
        </p:nvSpPr>
        <p:spPr/>
        <p:txBody>
          <a:bodyPr/>
          <a:lstStyle/>
          <a:p>
            <a:endParaRPr lang="en-US" dirty="0"/>
          </a:p>
          <a:p>
            <a:r>
              <a:rPr lang="en-US" dirty="0">
                <a:effectLst/>
                <a:ea typeface="Calibri" panose="020F0502020204030204" pitchFamily="34" charset="0"/>
                <a:cs typeface="Times New Roman" panose="02020603050405020304" pitchFamily="18" charset="0"/>
              </a:rPr>
              <a:t>To be in the numerator </a:t>
            </a:r>
          </a:p>
          <a:p>
            <a:pPr marL="971550" lvl="1" indent="-514350">
              <a:buFont typeface="+mj-lt"/>
              <a:buAutoNum type="arabicPeriod"/>
            </a:pPr>
            <a:r>
              <a:rPr lang="en-US" sz="2800" dirty="0">
                <a:effectLst/>
                <a:ea typeface="Calibri" panose="020F0502020204030204" pitchFamily="34" charset="0"/>
                <a:cs typeface="Times New Roman" panose="02020603050405020304" pitchFamily="18" charset="0"/>
              </a:rPr>
              <a:t>Must be in the DEN and </a:t>
            </a:r>
          </a:p>
          <a:p>
            <a:pPr marL="971550" lvl="1" indent="-514350">
              <a:buFont typeface="+mj-lt"/>
              <a:buAutoNum type="arabicPeriod"/>
            </a:pPr>
            <a:r>
              <a:rPr lang="en-US" sz="2800" dirty="0">
                <a:effectLst/>
                <a:ea typeface="Calibri" panose="020F0502020204030204" pitchFamily="34" charset="0"/>
                <a:cs typeface="Times New Roman" panose="02020603050405020304" pitchFamily="18" charset="0"/>
              </a:rPr>
              <a:t>Have an attained MSG </a:t>
            </a:r>
            <a:r>
              <a:rPr lang="en-US" dirty="0">
                <a:effectLst/>
                <a:ea typeface="Calibri" panose="020F0502020204030204" pitchFamily="34" charset="0"/>
                <a:cs typeface="Times New Roman" panose="02020603050405020304" pitchFamily="18" charset="0"/>
              </a:rPr>
              <a:t>on AJL MSG page during the same PY that it was set.</a:t>
            </a:r>
          </a:p>
          <a:p>
            <a:pPr marL="971550" lvl="1" indent="-514350">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2C7974F-300C-459C-80EE-98626AB8CD9C}"/>
              </a:ext>
            </a:extLst>
          </p:cNvPr>
          <p:cNvSpPr>
            <a:spLocks noGrp="1"/>
          </p:cNvSpPr>
          <p:nvPr>
            <p:ph type="sldNum" sz="quarter" idx="12"/>
          </p:nvPr>
        </p:nvSpPr>
        <p:spPr/>
        <p:txBody>
          <a:bodyPr/>
          <a:lstStyle/>
          <a:p>
            <a:fld id="{CB722B8B-BB2A-4646-AA63-080B4EBA3C69}" type="slidenum">
              <a:rPr lang="en-US" smtClean="0"/>
              <a:t>28</a:t>
            </a:fld>
            <a:endParaRPr lang="en-US" dirty="0"/>
          </a:p>
        </p:txBody>
      </p:sp>
    </p:spTree>
    <p:extLst>
      <p:ext uri="{BB962C8B-B14F-4D97-AF65-F5344CB8AC3E}">
        <p14:creationId xmlns:p14="http://schemas.microsoft.com/office/powerpoint/2010/main" val="2340320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64B8-B54F-4524-88E8-28E1129E1D1E}"/>
              </a:ext>
            </a:extLst>
          </p:cNvPr>
          <p:cNvSpPr>
            <a:spLocks noGrp="1"/>
          </p:cNvSpPr>
          <p:nvPr>
            <p:ph type="title"/>
          </p:nvPr>
        </p:nvSpPr>
        <p:spPr/>
        <p:txBody>
          <a:bodyPr>
            <a:normAutofit/>
          </a:bodyPr>
          <a:lstStyle/>
          <a:p>
            <a:pPr algn="ctr"/>
            <a:r>
              <a:rPr lang="en-US" sz="3600" dirty="0"/>
              <a:t>Should Unattained MSGs be Closed at the End of a PY?</a:t>
            </a:r>
          </a:p>
        </p:txBody>
      </p:sp>
      <p:sp>
        <p:nvSpPr>
          <p:cNvPr id="3" name="Content Placeholder 2">
            <a:extLst>
              <a:ext uri="{FF2B5EF4-FFF2-40B4-BE49-F238E27FC236}">
                <a16:creationId xmlns:a16="http://schemas.microsoft.com/office/drawing/2014/main" id="{22CD4597-2A7A-4909-91E1-DB8D85DB9254}"/>
              </a:ext>
            </a:extLst>
          </p:cNvPr>
          <p:cNvSpPr>
            <a:spLocks noGrp="1"/>
          </p:cNvSpPr>
          <p:nvPr>
            <p:ph idx="1"/>
          </p:nvPr>
        </p:nvSpPr>
        <p:spPr/>
        <p:txBody>
          <a:bodyPr/>
          <a:lstStyle/>
          <a:p>
            <a:r>
              <a:rPr lang="en-US" dirty="0">
                <a:effectLst/>
                <a:ea typeface="Calibri" panose="020F0502020204030204" pitchFamily="34" charset="0"/>
                <a:cs typeface="Times New Roman" panose="02020603050405020304" pitchFamily="18" charset="0"/>
              </a:rPr>
              <a:t>Some Case Managers set an MSG and the participant is not able to attain it during that PY – maybe there is not time to get it done.  So, at the end of that PY they close the MSG with “not attained” and then open it again for the next PY.  The participant will be in the DEN </a:t>
            </a:r>
            <a:r>
              <a:rPr lang="en-US" dirty="0">
                <a:ea typeface="Calibri" panose="020F0502020204030204" pitchFamily="34" charset="0"/>
                <a:cs typeface="Times New Roman" panose="02020603050405020304" pitchFamily="18" charset="0"/>
              </a:rPr>
              <a:t>for the initial PY.  </a:t>
            </a:r>
          </a:p>
          <a:p>
            <a:r>
              <a:rPr lang="en-US" dirty="0">
                <a:effectLst/>
                <a:ea typeface="Calibri" panose="020F0502020204030204" pitchFamily="34" charset="0"/>
                <a:cs typeface="Times New Roman" panose="02020603050405020304" pitchFamily="18" charset="0"/>
              </a:rPr>
              <a:t>If the MSG was not closed at the end of the PY but left open into the new PY, the participant will still be in the initial PY DEN.  An attainment during the second PY will not affect the initial PY.</a:t>
            </a:r>
          </a:p>
          <a:p>
            <a:r>
              <a:rPr lang="en-US" dirty="0">
                <a:ea typeface="Calibri" panose="020F0502020204030204" pitchFamily="34" charset="0"/>
                <a:cs typeface="Times New Roman" panose="02020603050405020304" pitchFamily="18" charset="0"/>
              </a:rPr>
              <a:t>This can be done either way but obviously there is more work by closing at the end of the PY and reopening</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606CC50-4F41-4B01-9D4D-12B26F67483C}"/>
              </a:ext>
            </a:extLst>
          </p:cNvPr>
          <p:cNvSpPr>
            <a:spLocks noGrp="1"/>
          </p:cNvSpPr>
          <p:nvPr>
            <p:ph type="sldNum" sz="quarter" idx="12"/>
          </p:nvPr>
        </p:nvSpPr>
        <p:spPr/>
        <p:txBody>
          <a:bodyPr/>
          <a:lstStyle/>
          <a:p>
            <a:fld id="{CB722B8B-BB2A-4646-AA63-080B4EBA3C69}" type="slidenum">
              <a:rPr lang="en-US" smtClean="0"/>
              <a:t>29</a:t>
            </a:fld>
            <a:endParaRPr lang="en-US" dirty="0"/>
          </a:p>
        </p:txBody>
      </p:sp>
    </p:spTree>
    <p:extLst>
      <p:ext uri="{BB962C8B-B14F-4D97-AF65-F5344CB8AC3E}">
        <p14:creationId xmlns:p14="http://schemas.microsoft.com/office/powerpoint/2010/main" val="395793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2BD7-32C9-9445-8AC2-B0058E879A40}"/>
              </a:ext>
            </a:extLst>
          </p:cNvPr>
          <p:cNvSpPr>
            <a:spLocks noGrp="1"/>
          </p:cNvSpPr>
          <p:nvPr>
            <p:ph type="title"/>
          </p:nvPr>
        </p:nvSpPr>
        <p:spPr/>
        <p:txBody>
          <a:bodyPr>
            <a:normAutofit/>
          </a:bodyPr>
          <a:lstStyle/>
          <a:p>
            <a:pPr algn="ctr"/>
            <a:r>
              <a:rPr lang="en-US" sz="4000" dirty="0">
                <a:effectLst/>
                <a:latin typeface="+mn-lt"/>
                <a:ea typeface="Calibri" panose="020F0502020204030204" pitchFamily="34" charset="0"/>
                <a:cs typeface="Times New Roman" panose="02020603050405020304" pitchFamily="18" charset="0"/>
              </a:rPr>
              <a:t>Purpose of Training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1CE9FF5-9A45-3C4A-956A-1EE989AC82B7}"/>
              </a:ext>
            </a:extLst>
          </p:cNvPr>
          <p:cNvSpPr>
            <a:spLocks noGrp="1"/>
          </p:cNvSpPr>
          <p:nvPr>
            <p:ph idx="1"/>
          </p:nvPr>
        </p:nvSpPr>
        <p:spPr/>
        <p:txBody>
          <a:bodyPr>
            <a:normAutofit/>
          </a:bodyPr>
          <a:lstStyle/>
          <a:p>
            <a:r>
              <a:rPr lang="en-US" dirty="0">
                <a:effectLst/>
                <a:ea typeface="Calibri" panose="020F0502020204030204" pitchFamily="34" charset="0"/>
              </a:rPr>
              <a:t>This training is to answer questions about documenting:</a:t>
            </a:r>
          </a:p>
          <a:p>
            <a:pPr marL="971550" lvl="1" indent="-514350">
              <a:buAutoNum type="arabicParenR"/>
            </a:pPr>
            <a:r>
              <a:rPr lang="en-US" sz="2800" dirty="0">
                <a:effectLst/>
                <a:ea typeface="Calibri" panose="020F0502020204030204" pitchFamily="34" charset="0"/>
              </a:rPr>
              <a:t>Skills Progression MSG #1810.  </a:t>
            </a:r>
          </a:p>
          <a:p>
            <a:pPr marL="971550" lvl="1" indent="-514350">
              <a:buAutoNum type="arabicParenR"/>
            </a:pPr>
            <a:r>
              <a:rPr lang="en-US" sz="2800" dirty="0">
                <a:effectLst/>
                <a:ea typeface="Calibri" panose="020F0502020204030204" pitchFamily="34" charset="0"/>
              </a:rPr>
              <a:t>Credential Type and</a:t>
            </a:r>
            <a:r>
              <a:rPr lang="en-US" dirty="0">
                <a:effectLst/>
                <a:ea typeface="Calibri" panose="020F0502020204030204" pitchFamily="34" charset="0"/>
              </a:rPr>
              <a:t> </a:t>
            </a:r>
            <a:r>
              <a:rPr lang="en-US" sz="2800" dirty="0">
                <a:effectLst/>
                <a:ea typeface="Calibri" panose="020F0502020204030204" pitchFamily="34" charset="0"/>
              </a:rPr>
              <a:t>Date</a:t>
            </a:r>
            <a:r>
              <a:rPr lang="en-US" dirty="0">
                <a:effectLst/>
                <a:ea typeface="Calibri" panose="020F0502020204030204" pitchFamily="34" charset="0"/>
              </a:rPr>
              <a:t> </a:t>
            </a:r>
            <a:r>
              <a:rPr lang="en-US" sz="2800" dirty="0">
                <a:effectLst/>
                <a:ea typeface="Calibri" panose="020F0502020204030204" pitchFamily="34" charset="0"/>
              </a:rPr>
              <a:t>#1800 and #1801</a:t>
            </a:r>
            <a:r>
              <a:rPr lang="en-US" dirty="0">
                <a:effectLst/>
                <a:ea typeface="Calibri" panose="020F0502020204030204" pitchFamily="34" charset="0"/>
              </a:rPr>
              <a:t>.</a:t>
            </a:r>
          </a:p>
          <a:p>
            <a:r>
              <a:rPr lang="en-US" dirty="0">
                <a:ea typeface="Calibri" panose="020F0502020204030204" pitchFamily="34" charset="0"/>
              </a:rPr>
              <a:t>This is not a training on performance measures.</a:t>
            </a:r>
            <a:endParaRPr lang="en-US" dirty="0">
              <a:effectLst/>
              <a:ea typeface="Calibri" panose="020F0502020204030204" pitchFamily="34" charset="0"/>
            </a:endParaRPr>
          </a:p>
          <a:p>
            <a:r>
              <a:rPr lang="en-US" dirty="0">
                <a:effectLst/>
                <a:ea typeface="Calibri" panose="020F0502020204030204" pitchFamily="34" charset="0"/>
              </a:rPr>
              <a:t>Some staff may assume the only document that can be used as documentation for Skills Progression and for Type of Credential &amp; Date is a credential such as issued by a college, a license or high school diploma.  That is not true.  Other types of docs are available.</a:t>
            </a:r>
            <a:endParaRPr lang="en-US" dirty="0"/>
          </a:p>
        </p:txBody>
      </p:sp>
      <p:sp>
        <p:nvSpPr>
          <p:cNvPr id="4" name="Slide Number Placeholder 3">
            <a:extLst>
              <a:ext uri="{FF2B5EF4-FFF2-40B4-BE49-F238E27FC236}">
                <a16:creationId xmlns:a16="http://schemas.microsoft.com/office/drawing/2014/main" id="{AAD4B510-7780-4A80-BA58-5D5C4C252A86}"/>
              </a:ext>
            </a:extLst>
          </p:cNvPr>
          <p:cNvSpPr>
            <a:spLocks noGrp="1"/>
          </p:cNvSpPr>
          <p:nvPr>
            <p:ph type="sldNum" sz="quarter" idx="12"/>
          </p:nvPr>
        </p:nvSpPr>
        <p:spPr/>
        <p:txBody>
          <a:bodyPr/>
          <a:lstStyle/>
          <a:p>
            <a:fld id="{CB722B8B-BB2A-4646-AA63-080B4EBA3C69}" type="slidenum">
              <a:rPr lang="en-US" smtClean="0"/>
              <a:t>3</a:t>
            </a:fld>
            <a:endParaRPr lang="en-US" dirty="0"/>
          </a:p>
        </p:txBody>
      </p:sp>
    </p:spTree>
    <p:extLst>
      <p:ext uri="{BB962C8B-B14F-4D97-AF65-F5344CB8AC3E}">
        <p14:creationId xmlns:p14="http://schemas.microsoft.com/office/powerpoint/2010/main" val="474388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15D72-52EC-432F-A99B-0C10604403D0}"/>
              </a:ext>
            </a:extLst>
          </p:cNvPr>
          <p:cNvSpPr>
            <a:spLocks noGrp="1"/>
          </p:cNvSpPr>
          <p:nvPr>
            <p:ph type="title"/>
          </p:nvPr>
        </p:nvSpPr>
        <p:spPr/>
        <p:txBody>
          <a:bodyPr>
            <a:normAutofit/>
          </a:bodyPr>
          <a:lstStyle/>
          <a:p>
            <a:pPr algn="ctr"/>
            <a:r>
              <a:rPr lang="en-US" sz="4000" dirty="0"/>
              <a:t>Opening Two of the Same Type of MSG</a:t>
            </a:r>
          </a:p>
        </p:txBody>
      </p:sp>
      <p:sp>
        <p:nvSpPr>
          <p:cNvPr id="3" name="Content Placeholder 2">
            <a:extLst>
              <a:ext uri="{FF2B5EF4-FFF2-40B4-BE49-F238E27FC236}">
                <a16:creationId xmlns:a16="http://schemas.microsoft.com/office/drawing/2014/main" id="{19394FBB-1FD3-4964-BE53-BCD24EB74A4E}"/>
              </a:ext>
            </a:extLst>
          </p:cNvPr>
          <p:cNvSpPr>
            <a:spLocks noGrp="1"/>
          </p:cNvSpPr>
          <p:nvPr>
            <p:ph idx="1"/>
          </p:nvPr>
        </p:nvSpPr>
        <p:spPr/>
        <p:txBody>
          <a:bodyPr>
            <a:normAutofit/>
          </a:bodyPr>
          <a:lstStyle/>
          <a:p>
            <a:r>
              <a:rPr lang="en-US" dirty="0">
                <a:effectLst/>
                <a:ea typeface="Calibri" panose="020F0502020204030204" pitchFamily="34" charset="0"/>
                <a:cs typeface="Times New Roman" panose="02020603050405020304" pitchFamily="18" charset="0"/>
              </a:rPr>
              <a:t>Example, you may set an EFL during the PY and the participant does not attain so you mark not attained and they will be in the DEN.  Then you open a second EFL during the same PY and the participant does attain during the same PY so you mark it attained.  They will be in the NUM for that program year.  </a:t>
            </a:r>
          </a:p>
          <a:p>
            <a:r>
              <a:rPr lang="en-US" dirty="0"/>
              <a:t>NOTE:  You are able to open two MSGs of the same type during the same PY as long as they are not both “open”.  One has to be “attained” or “not attained”.</a:t>
            </a:r>
          </a:p>
        </p:txBody>
      </p:sp>
      <p:sp>
        <p:nvSpPr>
          <p:cNvPr id="4" name="Slide Number Placeholder 3">
            <a:extLst>
              <a:ext uri="{FF2B5EF4-FFF2-40B4-BE49-F238E27FC236}">
                <a16:creationId xmlns:a16="http://schemas.microsoft.com/office/drawing/2014/main" id="{A7B15BFF-F7A3-40E2-BE13-020B4B10EE2A}"/>
              </a:ext>
            </a:extLst>
          </p:cNvPr>
          <p:cNvSpPr>
            <a:spLocks noGrp="1"/>
          </p:cNvSpPr>
          <p:nvPr>
            <p:ph type="sldNum" sz="quarter" idx="12"/>
          </p:nvPr>
        </p:nvSpPr>
        <p:spPr/>
        <p:txBody>
          <a:bodyPr/>
          <a:lstStyle/>
          <a:p>
            <a:fld id="{CB722B8B-BB2A-4646-AA63-080B4EBA3C69}" type="slidenum">
              <a:rPr lang="en-US" smtClean="0"/>
              <a:t>30</a:t>
            </a:fld>
            <a:endParaRPr lang="en-US" dirty="0"/>
          </a:p>
        </p:txBody>
      </p:sp>
    </p:spTree>
    <p:extLst>
      <p:ext uri="{BB962C8B-B14F-4D97-AF65-F5344CB8AC3E}">
        <p14:creationId xmlns:p14="http://schemas.microsoft.com/office/powerpoint/2010/main" val="3915218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9B9B9-047F-48A9-B12E-EA8A190522BE}"/>
              </a:ext>
            </a:extLst>
          </p:cNvPr>
          <p:cNvSpPr>
            <a:spLocks noGrp="1"/>
          </p:cNvSpPr>
          <p:nvPr>
            <p:ph type="title"/>
          </p:nvPr>
        </p:nvSpPr>
        <p:spPr/>
        <p:txBody>
          <a:bodyPr>
            <a:normAutofit/>
          </a:bodyPr>
          <a:lstStyle/>
          <a:p>
            <a:pPr algn="ctr"/>
            <a:r>
              <a:rPr lang="en-US" sz="4000" dirty="0"/>
              <a:t>MSGs Included in Performance and in Skills Count</a:t>
            </a:r>
          </a:p>
        </p:txBody>
      </p:sp>
      <p:sp>
        <p:nvSpPr>
          <p:cNvPr id="3" name="Content Placeholder 2">
            <a:extLst>
              <a:ext uri="{FF2B5EF4-FFF2-40B4-BE49-F238E27FC236}">
                <a16:creationId xmlns:a16="http://schemas.microsoft.com/office/drawing/2014/main" id="{DFC4A811-9158-4CC0-9861-D4170C917F5C}"/>
              </a:ext>
            </a:extLst>
          </p:cNvPr>
          <p:cNvSpPr>
            <a:spLocks noGrp="1"/>
          </p:cNvSpPr>
          <p:nvPr>
            <p:ph idx="1"/>
          </p:nvPr>
        </p:nvSpPr>
        <p:spPr/>
        <p:txBody>
          <a:bodyPr/>
          <a:lstStyle/>
          <a:p>
            <a:r>
              <a:rPr lang="en-US" dirty="0">
                <a:effectLst/>
                <a:ea typeface="Calibri" panose="020F0502020204030204" pitchFamily="34" charset="0"/>
                <a:cs typeface="Times New Roman" panose="02020603050405020304" pitchFamily="18" charset="0"/>
              </a:rPr>
              <a:t>A skill is opened during the PY and the participant attains so you mark it attained.  Then you open a second skill of a different type during the same PY and they attain.  Only one will be in performance.</a:t>
            </a:r>
          </a:p>
          <a:p>
            <a:r>
              <a:rPr lang="en-US" dirty="0">
                <a:effectLst/>
                <a:ea typeface="Calibri" panose="020F0502020204030204" pitchFamily="34" charset="0"/>
                <a:cs typeface="Times New Roman" panose="02020603050405020304" pitchFamily="18" charset="0"/>
              </a:rPr>
              <a:t>Both attained skills will go into the Annual report.  One will be used for the MSG performance measure and the other will be used in the MSG counts at the bottom of the report.  </a:t>
            </a:r>
          </a:p>
          <a:p>
            <a:r>
              <a:rPr lang="en-US" dirty="0">
                <a:effectLst/>
                <a:ea typeface="Calibri" panose="020F0502020204030204" pitchFamily="34" charset="0"/>
                <a:cs typeface="Times New Roman" panose="02020603050405020304" pitchFamily="18" charset="0"/>
              </a:rPr>
              <a:t>The bottom part of the report contains a count of skills that are attained during the PY but counts only one of each kind.  </a:t>
            </a:r>
          </a:p>
          <a:p>
            <a:endParaRPr lang="en-US" dirty="0"/>
          </a:p>
        </p:txBody>
      </p:sp>
      <p:sp>
        <p:nvSpPr>
          <p:cNvPr id="4" name="Slide Number Placeholder 3">
            <a:extLst>
              <a:ext uri="{FF2B5EF4-FFF2-40B4-BE49-F238E27FC236}">
                <a16:creationId xmlns:a16="http://schemas.microsoft.com/office/drawing/2014/main" id="{0DBB0827-02D2-42D6-A563-28A983A12F21}"/>
              </a:ext>
            </a:extLst>
          </p:cNvPr>
          <p:cNvSpPr>
            <a:spLocks noGrp="1"/>
          </p:cNvSpPr>
          <p:nvPr>
            <p:ph type="sldNum" sz="quarter" idx="12"/>
          </p:nvPr>
        </p:nvSpPr>
        <p:spPr/>
        <p:txBody>
          <a:bodyPr/>
          <a:lstStyle/>
          <a:p>
            <a:fld id="{CB722B8B-BB2A-4646-AA63-080B4EBA3C69}" type="slidenum">
              <a:rPr lang="en-US" smtClean="0"/>
              <a:t>31</a:t>
            </a:fld>
            <a:endParaRPr lang="en-US" dirty="0"/>
          </a:p>
        </p:txBody>
      </p:sp>
    </p:spTree>
    <p:extLst>
      <p:ext uri="{BB962C8B-B14F-4D97-AF65-F5344CB8AC3E}">
        <p14:creationId xmlns:p14="http://schemas.microsoft.com/office/powerpoint/2010/main" val="1187970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7576F3-F8ED-46C5-B40B-05169916164F}"/>
              </a:ext>
            </a:extLst>
          </p:cNvPr>
          <p:cNvSpPr>
            <a:spLocks noGrp="1"/>
          </p:cNvSpPr>
          <p:nvPr>
            <p:ph type="title"/>
          </p:nvPr>
        </p:nvSpPr>
        <p:spPr>
          <a:xfrm>
            <a:off x="1008184" y="174032"/>
            <a:ext cx="10175631" cy="1111843"/>
          </a:xfrm>
        </p:spPr>
        <p:txBody>
          <a:bodyPr anchor="ctr">
            <a:normAutofit/>
          </a:bodyPr>
          <a:lstStyle/>
          <a:p>
            <a:r>
              <a:rPr lang="en-US" sz="2800" dirty="0"/>
              <a:t>This is the MSG count section of the Annual Report.  One MSG is counted in each type.</a:t>
            </a:r>
          </a:p>
        </p:txBody>
      </p:sp>
      <p:sp>
        <p:nvSpPr>
          <p:cNvPr id="3" name="Content Placeholder 2">
            <a:extLst>
              <a:ext uri="{FF2B5EF4-FFF2-40B4-BE49-F238E27FC236}">
                <a16:creationId xmlns:a16="http://schemas.microsoft.com/office/drawing/2014/main" id="{DCB87289-78CA-4958-AE48-9BB3A2175D20}"/>
              </a:ext>
            </a:extLst>
          </p:cNvPr>
          <p:cNvSpPr>
            <a:spLocks noGrp="1"/>
          </p:cNvSpPr>
          <p:nvPr>
            <p:ph idx="1"/>
          </p:nvPr>
        </p:nvSpPr>
        <p:spPr>
          <a:xfrm>
            <a:off x="1008184" y="1459907"/>
            <a:ext cx="10175630" cy="767904"/>
          </a:xfrm>
        </p:spPr>
        <p:txBody>
          <a:bodyPr anchor="ctr">
            <a:normAutofit/>
          </a:bodyPr>
          <a:lstStyle/>
          <a:p>
            <a:pPr algn="ctr"/>
            <a:endParaRPr lang="en-US" sz="2000"/>
          </a:p>
          <a:p>
            <a:pPr algn="ctr"/>
            <a:endParaRPr lang="en-US" sz="2000"/>
          </a:p>
          <a:p>
            <a:pPr algn="ctr"/>
            <a:endParaRPr lang="en-US" sz="2000"/>
          </a:p>
        </p:txBody>
      </p:sp>
      <p:pic>
        <p:nvPicPr>
          <p:cNvPr id="6" name="Picture 5">
            <a:extLst>
              <a:ext uri="{FF2B5EF4-FFF2-40B4-BE49-F238E27FC236}">
                <a16:creationId xmlns:a16="http://schemas.microsoft.com/office/drawing/2014/main" id="{1AD20985-7055-4D9E-8036-D18DFE50C121}"/>
              </a:ext>
            </a:extLst>
          </p:cNvPr>
          <p:cNvPicPr>
            <a:picLocks noChangeAspect="1"/>
          </p:cNvPicPr>
          <p:nvPr/>
        </p:nvPicPr>
        <p:blipFill>
          <a:blip r:embed="rId2"/>
          <a:stretch>
            <a:fillRect/>
          </a:stretch>
        </p:blipFill>
        <p:spPr>
          <a:xfrm>
            <a:off x="838205" y="1622079"/>
            <a:ext cx="10515595" cy="3841346"/>
          </a:xfrm>
          <a:prstGeom prst="rect">
            <a:avLst/>
          </a:prstGeom>
        </p:spPr>
      </p:pic>
      <p:sp>
        <p:nvSpPr>
          <p:cNvPr id="4" name="Slide Number Placeholder 3">
            <a:extLst>
              <a:ext uri="{FF2B5EF4-FFF2-40B4-BE49-F238E27FC236}">
                <a16:creationId xmlns:a16="http://schemas.microsoft.com/office/drawing/2014/main" id="{AC510485-E944-4BE9-BF77-B686FD3FC950}"/>
              </a:ext>
            </a:extLst>
          </p:cNvPr>
          <p:cNvSpPr>
            <a:spLocks noGrp="1"/>
          </p:cNvSpPr>
          <p:nvPr>
            <p:ph type="sldNum" sz="quarter" idx="12"/>
          </p:nvPr>
        </p:nvSpPr>
        <p:spPr>
          <a:xfrm>
            <a:off x="8610600" y="6356350"/>
            <a:ext cx="2743200" cy="365125"/>
          </a:xfrm>
        </p:spPr>
        <p:txBody>
          <a:bodyPr>
            <a:normAutofit/>
          </a:bodyPr>
          <a:lstStyle/>
          <a:p>
            <a:pPr>
              <a:spcAft>
                <a:spcPts val="600"/>
              </a:spcAft>
            </a:pPr>
            <a:fld id="{CB722B8B-BB2A-4646-AA63-080B4EBA3C69}" type="slidenum">
              <a:rPr lang="en-US" smtClean="0"/>
              <a:pPr>
                <a:spcAft>
                  <a:spcPts val="600"/>
                </a:spcAft>
              </a:pPr>
              <a:t>32</a:t>
            </a:fld>
            <a:endParaRPr lang="en-US"/>
          </a:p>
        </p:txBody>
      </p:sp>
    </p:spTree>
    <p:extLst>
      <p:ext uri="{BB962C8B-B14F-4D97-AF65-F5344CB8AC3E}">
        <p14:creationId xmlns:p14="http://schemas.microsoft.com/office/powerpoint/2010/main" val="3792712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420B2-E29C-4FAB-B418-A97995AF8055}"/>
              </a:ext>
            </a:extLst>
          </p:cNvPr>
          <p:cNvSpPr>
            <a:spLocks noGrp="1"/>
          </p:cNvSpPr>
          <p:nvPr>
            <p:ph type="title"/>
          </p:nvPr>
        </p:nvSpPr>
        <p:spPr/>
        <p:txBody>
          <a:bodyPr>
            <a:normAutofit/>
          </a:bodyPr>
          <a:lstStyle/>
          <a:p>
            <a:r>
              <a:rPr lang="en-US" sz="4000" dirty="0"/>
              <a:t>Will the Participant Continue to be in the DEN if they Complete Training?</a:t>
            </a:r>
          </a:p>
        </p:txBody>
      </p:sp>
      <p:sp>
        <p:nvSpPr>
          <p:cNvPr id="3" name="Content Placeholder 2">
            <a:extLst>
              <a:ext uri="{FF2B5EF4-FFF2-40B4-BE49-F238E27FC236}">
                <a16:creationId xmlns:a16="http://schemas.microsoft.com/office/drawing/2014/main" id="{9BDA331B-9824-48AB-85E5-5EEC90272705}"/>
              </a:ext>
            </a:extLst>
          </p:cNvPr>
          <p:cNvSpPr>
            <a:spLocks noGrp="1"/>
          </p:cNvSpPr>
          <p:nvPr>
            <p:ph idx="1"/>
          </p:nvPr>
        </p:nvSpPr>
        <p:spPr/>
        <p:txBody>
          <a:bodyPr/>
          <a:lstStyle/>
          <a:p>
            <a:pPr marL="0">
              <a:spcBef>
                <a:spcPts val="0"/>
              </a:spcBef>
            </a:pPr>
            <a:r>
              <a:rPr lang="en-US" sz="3200" dirty="0">
                <a:effectLst/>
                <a:ea typeface="Calibri" panose="020F0502020204030204" pitchFamily="34" charset="0"/>
                <a:cs typeface="Times New Roman" panose="02020603050405020304" pitchFamily="18" charset="0"/>
              </a:rPr>
              <a:t>If the participant is in training during a PY and completed the</a:t>
            </a:r>
          </a:p>
          <a:p>
            <a:pPr marL="0" indent="0">
              <a:spcBef>
                <a:spcPts val="0"/>
              </a:spcBef>
              <a:buNone/>
            </a:pPr>
            <a:r>
              <a:rPr lang="en-US" sz="3200" dirty="0">
                <a:ea typeface="Calibri" panose="020F0502020204030204" pitchFamily="34" charset="0"/>
                <a:cs typeface="Times New Roman" panose="02020603050405020304" pitchFamily="18" charset="0"/>
              </a:rPr>
              <a:t>  </a:t>
            </a:r>
            <a:r>
              <a:rPr lang="en-US" sz="3200" dirty="0">
                <a:effectLst/>
                <a:ea typeface="Calibri" panose="020F0502020204030204" pitchFamily="34" charset="0"/>
                <a:cs typeface="Times New Roman" panose="02020603050405020304" pitchFamily="18" charset="0"/>
              </a:rPr>
              <a:t> training during that PY but did not exit, they will not be in </a:t>
            </a:r>
          </a:p>
          <a:p>
            <a:pPr marL="0" indent="0">
              <a:spcBef>
                <a:spcPts val="0"/>
              </a:spcBef>
              <a:buNone/>
            </a:pPr>
            <a:r>
              <a:rPr lang="en-US" sz="3200" dirty="0">
                <a:ea typeface="Calibri" panose="020F0502020204030204" pitchFamily="34" charset="0"/>
                <a:cs typeface="Times New Roman" panose="02020603050405020304" pitchFamily="18" charset="0"/>
              </a:rPr>
              <a:t>   </a:t>
            </a:r>
            <a:r>
              <a:rPr lang="en-US" sz="3200" dirty="0">
                <a:effectLst/>
                <a:ea typeface="Calibri" panose="020F0502020204030204" pitchFamily="34" charset="0"/>
                <a:cs typeface="Times New Roman" panose="02020603050405020304" pitchFamily="18" charset="0"/>
              </a:rPr>
              <a:t>the MSG performance measure the next PY if they do not </a:t>
            </a:r>
          </a:p>
          <a:p>
            <a:pPr marL="0" indent="0">
              <a:spcBef>
                <a:spcPts val="0"/>
              </a:spcBef>
              <a:buNone/>
            </a:pPr>
            <a:r>
              <a:rPr lang="en-US" sz="3200" dirty="0">
                <a:ea typeface="Calibri" panose="020F0502020204030204" pitchFamily="34" charset="0"/>
                <a:cs typeface="Times New Roman" panose="02020603050405020304" pitchFamily="18" charset="0"/>
              </a:rPr>
              <a:t>   </a:t>
            </a:r>
            <a:r>
              <a:rPr lang="en-US" sz="3200">
                <a:effectLst/>
                <a:ea typeface="Calibri" panose="020F0502020204030204" pitchFamily="34" charset="0"/>
                <a:cs typeface="Times New Roman" panose="02020603050405020304" pitchFamily="18" charset="0"/>
              </a:rPr>
              <a:t>have training </a:t>
            </a:r>
            <a:r>
              <a:rPr lang="en-US" sz="3200" dirty="0">
                <a:effectLst/>
                <a:ea typeface="Calibri" panose="020F0502020204030204" pitchFamily="34" charset="0"/>
                <a:cs typeface="Times New Roman" panose="02020603050405020304" pitchFamily="18" charset="0"/>
              </a:rPr>
              <a:t>on the S&amp;T.</a:t>
            </a:r>
          </a:p>
          <a:p>
            <a:pPr marL="0" indent="0">
              <a:spcBef>
                <a:spcPts val="0"/>
              </a:spcBef>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a:extLst>
              <a:ext uri="{FF2B5EF4-FFF2-40B4-BE49-F238E27FC236}">
                <a16:creationId xmlns:a16="http://schemas.microsoft.com/office/drawing/2014/main" id="{20986E2B-02FE-4030-A362-6317694AE812}"/>
              </a:ext>
            </a:extLst>
          </p:cNvPr>
          <p:cNvSpPr>
            <a:spLocks noGrp="1"/>
          </p:cNvSpPr>
          <p:nvPr>
            <p:ph type="sldNum" sz="quarter" idx="12"/>
          </p:nvPr>
        </p:nvSpPr>
        <p:spPr/>
        <p:txBody>
          <a:bodyPr/>
          <a:lstStyle/>
          <a:p>
            <a:fld id="{CB722B8B-BB2A-4646-AA63-080B4EBA3C69}" type="slidenum">
              <a:rPr lang="en-US" smtClean="0"/>
              <a:t>33</a:t>
            </a:fld>
            <a:endParaRPr lang="en-US" dirty="0"/>
          </a:p>
        </p:txBody>
      </p:sp>
    </p:spTree>
    <p:extLst>
      <p:ext uri="{BB962C8B-B14F-4D97-AF65-F5344CB8AC3E}">
        <p14:creationId xmlns:p14="http://schemas.microsoft.com/office/powerpoint/2010/main" val="461673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7"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6E2A00-DDCA-4472-8E19-1B1615A5E96F}"/>
              </a:ext>
            </a:extLst>
          </p:cNvPr>
          <p:cNvSpPr>
            <a:spLocks noGrp="1"/>
          </p:cNvSpPr>
          <p:nvPr>
            <p:ph type="title"/>
          </p:nvPr>
        </p:nvSpPr>
        <p:spPr>
          <a:xfrm>
            <a:off x="1288064" y="1284731"/>
            <a:ext cx="9637776" cy="929046"/>
          </a:xfrm>
        </p:spPr>
        <p:txBody>
          <a:bodyPr vert="horz" lIns="91440" tIns="45720" rIns="91440" bIns="45720" rtlCol="0">
            <a:normAutofit fontScale="90000"/>
          </a:bodyPr>
          <a:lstStyle/>
          <a:p>
            <a:pPr algn="ctr"/>
            <a:r>
              <a:rPr lang="en-US" sz="2800" kern="1200" dirty="0">
                <a:effectLst/>
                <a:latin typeface="+mj-lt"/>
                <a:ea typeface="+mj-ea"/>
                <a:cs typeface="+mj-cs"/>
              </a:rPr>
              <a:t>Entering Data in AJL and Documenting Skills Progression &amp; Credentials</a:t>
            </a:r>
            <a:br>
              <a:rPr lang="en-US" sz="2800" kern="1200" dirty="0">
                <a:effectLst/>
                <a:latin typeface="+mj-lt"/>
                <a:ea typeface="+mj-ea"/>
                <a:cs typeface="+mj-cs"/>
              </a:rPr>
            </a:br>
            <a:endParaRPr lang="en-US" sz="2800" kern="1200" dirty="0">
              <a:latin typeface="+mj-lt"/>
              <a:ea typeface="+mj-ea"/>
              <a:cs typeface="+mj-cs"/>
            </a:endParaRPr>
          </a:p>
        </p:txBody>
      </p:sp>
      <p:sp>
        <p:nvSpPr>
          <p:cNvPr id="6" name="Slide Number Placeholder 5">
            <a:extLst>
              <a:ext uri="{FF2B5EF4-FFF2-40B4-BE49-F238E27FC236}">
                <a16:creationId xmlns:a16="http://schemas.microsoft.com/office/drawing/2014/main" id="{FB4719F7-261F-4321-A479-5C47F5A7EDE2}"/>
              </a:ext>
            </a:extLst>
          </p:cNvPr>
          <p:cNvSpPr>
            <a:spLocks noGrp="1"/>
          </p:cNvSpPr>
          <p:nvPr>
            <p:ph type="sldNum" sz="quarter" idx="12"/>
          </p:nvPr>
        </p:nvSpPr>
        <p:spPr>
          <a:xfrm>
            <a:off x="8610600" y="6356350"/>
            <a:ext cx="2743200" cy="365125"/>
          </a:xfrm>
        </p:spPr>
        <p:txBody>
          <a:bodyPr>
            <a:normAutofit/>
          </a:bodyPr>
          <a:lstStyle/>
          <a:p>
            <a:pPr>
              <a:spcAft>
                <a:spcPts val="600"/>
              </a:spcAft>
            </a:pPr>
            <a:fld id="{CB722B8B-BB2A-4646-AA63-080B4EBA3C69}" type="slidenum">
              <a:rPr lang="en-US" smtClean="0"/>
              <a:pPr>
                <a:spcAft>
                  <a:spcPts val="600"/>
                </a:spcAft>
              </a:pPr>
              <a:t>34</a:t>
            </a:fld>
            <a:endParaRPr lang="en-US" dirty="0"/>
          </a:p>
        </p:txBody>
      </p:sp>
      <p:graphicFrame>
        <p:nvGraphicFramePr>
          <p:cNvPr id="4" name="Content Placeholder 3">
            <a:extLst>
              <a:ext uri="{FF2B5EF4-FFF2-40B4-BE49-F238E27FC236}">
                <a16:creationId xmlns:a16="http://schemas.microsoft.com/office/drawing/2014/main" id="{429942BD-3BD3-4EAC-9458-95061B9E7E73}"/>
              </a:ext>
            </a:extLst>
          </p:cNvPr>
          <p:cNvGraphicFramePr>
            <a:graphicFrameLocks noGrp="1"/>
          </p:cNvGraphicFramePr>
          <p:nvPr>
            <p:ph idx="1"/>
            <p:extLst>
              <p:ext uri="{D42A27DB-BD31-4B8C-83A1-F6EECF244321}">
                <p14:modId xmlns:p14="http://schemas.microsoft.com/office/powerpoint/2010/main" val="916061514"/>
              </p:ext>
            </p:extLst>
          </p:nvPr>
        </p:nvGraphicFramePr>
        <p:xfrm>
          <a:off x="1683969" y="2371780"/>
          <a:ext cx="8848447" cy="3218690"/>
        </p:xfrm>
        <a:graphic>
          <a:graphicData uri="http://schemas.openxmlformats.org/drawingml/2006/table">
            <a:tbl>
              <a:tblPr firstRow="1" firstCol="1" bandRow="1">
                <a:tableStyleId>{5C22544A-7EE6-4342-B048-85BDC9FD1C3A}</a:tableStyleId>
              </a:tblPr>
              <a:tblGrid>
                <a:gridCol w="8848447">
                  <a:extLst>
                    <a:ext uri="{9D8B030D-6E8A-4147-A177-3AD203B41FA5}">
                      <a16:colId xmlns:a16="http://schemas.microsoft.com/office/drawing/2014/main" val="4278309433"/>
                    </a:ext>
                  </a:extLst>
                </a:gridCol>
              </a:tblGrid>
              <a:tr h="650186">
                <a:tc>
                  <a:txBody>
                    <a:bodyPr/>
                    <a:lstStyle/>
                    <a:p>
                      <a:pPr marL="342900" marR="0" lvl="0" indent="-342900">
                        <a:spcBef>
                          <a:spcPts val="0"/>
                        </a:spcBef>
                        <a:spcAft>
                          <a:spcPts val="0"/>
                        </a:spcAft>
                        <a:buFont typeface="+mj-lt"/>
                        <a:buAutoNum type="arabicPeriod"/>
                      </a:pPr>
                      <a:r>
                        <a:rPr lang="en-US" sz="2000" dirty="0">
                          <a:effectLst/>
                        </a:rPr>
                        <a:t>Do not record completion documents in AJL in the Fourth Quarter Outcomes #1800; #1801; #1802; #1803; #1804; #1805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4140" marR="114140" marT="0" marB="0"/>
                </a:tc>
                <a:extLst>
                  <a:ext uri="{0D108BD9-81ED-4DB2-BD59-A6C34878D82A}">
                    <a16:rowId xmlns:a16="http://schemas.microsoft.com/office/drawing/2014/main" val="2314444169"/>
                  </a:ext>
                </a:extLst>
              </a:tr>
              <a:tr h="959159">
                <a:tc>
                  <a:txBody>
                    <a:bodyPr/>
                    <a:lstStyle/>
                    <a:p>
                      <a:pPr marL="0" marR="0" lvl="0" indent="0">
                        <a:spcBef>
                          <a:spcPts val="0"/>
                        </a:spcBef>
                        <a:spcAft>
                          <a:spcPts val="0"/>
                        </a:spcAft>
                        <a:buFont typeface="+mj-lt"/>
                        <a:buNone/>
                      </a:pPr>
                      <a:r>
                        <a:rPr lang="en-US" sz="2000" dirty="0">
                          <a:effectLst/>
                        </a:rPr>
                        <a:t>2. Do not record an attainment of a Skills Progression MSG #1810 in AJL on the basis of completion documents.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4140" marR="114140" marT="0" marB="0"/>
                </a:tc>
                <a:extLst>
                  <a:ext uri="{0D108BD9-81ED-4DB2-BD59-A6C34878D82A}">
                    <a16:rowId xmlns:a16="http://schemas.microsoft.com/office/drawing/2014/main" val="3057747669"/>
                  </a:ext>
                </a:extLst>
              </a:tr>
              <a:tr h="959159">
                <a:tc>
                  <a:txBody>
                    <a:bodyPr/>
                    <a:lstStyle/>
                    <a:p>
                      <a:pPr marL="0" marR="0" lvl="0" indent="0">
                        <a:spcBef>
                          <a:spcPts val="0"/>
                        </a:spcBef>
                        <a:spcAft>
                          <a:spcPts val="0"/>
                        </a:spcAft>
                        <a:buFont typeface="+mj-lt"/>
                        <a:buNone/>
                      </a:pPr>
                      <a:r>
                        <a:rPr lang="en-US" sz="2000" dirty="0">
                          <a:effectLst/>
                        </a:rPr>
                        <a:t>3. Do not upload completion documents in the AJL Uploader for Type of</a:t>
                      </a:r>
                    </a:p>
                    <a:p>
                      <a:pPr marL="0" marR="0" lvl="0" indent="0">
                        <a:spcBef>
                          <a:spcPts val="0"/>
                        </a:spcBef>
                        <a:spcAft>
                          <a:spcPts val="0"/>
                        </a:spcAft>
                        <a:buFont typeface="+mj-lt"/>
                        <a:buNone/>
                      </a:pPr>
                      <a:r>
                        <a:rPr lang="en-US" sz="2000" dirty="0">
                          <a:effectLst/>
                        </a:rPr>
                        <a:t>    Recognized Credential or Date #1800; #1801; #1802; #1803; #1804; #1805.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4140" marR="114140" marT="0" marB="0"/>
                </a:tc>
                <a:extLst>
                  <a:ext uri="{0D108BD9-81ED-4DB2-BD59-A6C34878D82A}">
                    <a16:rowId xmlns:a16="http://schemas.microsoft.com/office/drawing/2014/main" val="4202663166"/>
                  </a:ext>
                </a:extLst>
              </a:tr>
              <a:tr h="650186">
                <a:tc>
                  <a:txBody>
                    <a:bodyPr/>
                    <a:lstStyle/>
                    <a:p>
                      <a:pPr marL="0" marR="0" lvl="0" indent="0">
                        <a:spcBef>
                          <a:spcPts val="0"/>
                        </a:spcBef>
                        <a:spcAft>
                          <a:spcPts val="0"/>
                        </a:spcAft>
                        <a:buFont typeface="+mj-lt"/>
                        <a:buNone/>
                      </a:pPr>
                      <a:r>
                        <a:rPr lang="en-US" sz="2000" dirty="0">
                          <a:effectLst/>
                        </a:rPr>
                        <a:t>4. Do not upload completion documents in the AJL Uploader for Skills Progression</a:t>
                      </a:r>
                    </a:p>
                    <a:p>
                      <a:pPr marL="0" marR="0" lvl="0" indent="0">
                        <a:spcBef>
                          <a:spcPts val="0"/>
                        </a:spcBef>
                        <a:spcAft>
                          <a:spcPts val="0"/>
                        </a:spcAft>
                        <a:buFont typeface="+mj-lt"/>
                        <a:buNone/>
                      </a:pPr>
                      <a:r>
                        <a:rPr lang="en-US" sz="2000" dirty="0">
                          <a:effectLst/>
                        </a:rPr>
                        <a:t>    MSG #1810.</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4140" marR="114140" marT="0" marB="0"/>
                </a:tc>
                <a:extLst>
                  <a:ext uri="{0D108BD9-81ED-4DB2-BD59-A6C34878D82A}">
                    <a16:rowId xmlns:a16="http://schemas.microsoft.com/office/drawing/2014/main" val="1820952968"/>
                  </a:ext>
                </a:extLst>
              </a:tr>
            </a:tbl>
          </a:graphicData>
        </a:graphic>
      </p:graphicFrame>
    </p:spTree>
    <p:extLst>
      <p:ext uri="{BB962C8B-B14F-4D97-AF65-F5344CB8AC3E}">
        <p14:creationId xmlns:p14="http://schemas.microsoft.com/office/powerpoint/2010/main" val="3433928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C5EEB-5CE8-4156-BEAB-87E2959D23FC}"/>
              </a:ext>
            </a:extLst>
          </p:cNvPr>
          <p:cNvSpPr>
            <a:spLocks noGrp="1"/>
          </p:cNvSpPr>
          <p:nvPr>
            <p:ph type="title"/>
          </p:nvPr>
        </p:nvSpPr>
        <p:spPr/>
        <p:txBody>
          <a:bodyPr>
            <a:normAutofit/>
          </a:bodyPr>
          <a:lstStyle/>
          <a:p>
            <a:pPr algn="ctr"/>
            <a:r>
              <a:rPr lang="en-US" sz="4000" dirty="0">
                <a:latin typeface="+mn-lt"/>
              </a:rPr>
              <a:t>Homework</a:t>
            </a:r>
          </a:p>
        </p:txBody>
      </p:sp>
      <p:sp>
        <p:nvSpPr>
          <p:cNvPr id="3" name="Content Placeholder 2">
            <a:extLst>
              <a:ext uri="{FF2B5EF4-FFF2-40B4-BE49-F238E27FC236}">
                <a16:creationId xmlns:a16="http://schemas.microsoft.com/office/drawing/2014/main" id="{E18D6BD0-8042-4C71-8D2B-22678D51F9EA}"/>
              </a:ext>
            </a:extLst>
          </p:cNvPr>
          <p:cNvSpPr>
            <a:spLocks noGrp="1"/>
          </p:cNvSpPr>
          <p:nvPr>
            <p:ph idx="1"/>
          </p:nvPr>
        </p:nvSpPr>
        <p:spPr/>
        <p:txBody>
          <a:bodyPr/>
          <a:lstStyle/>
          <a:p>
            <a:pPr marL="514350" indent="-514350">
              <a:buAutoNum type="arabicPeriod"/>
            </a:pPr>
            <a:r>
              <a:rPr lang="en-US" dirty="0">
                <a:effectLst/>
                <a:ea typeface="Calibri" panose="020F0502020204030204" pitchFamily="34" charset="0"/>
                <a:cs typeface="Times New Roman" panose="02020603050405020304" pitchFamily="18" charset="0"/>
              </a:rPr>
              <a:t>It is strongly suggested that each person review this PPT at least one time.</a:t>
            </a:r>
          </a:p>
          <a:p>
            <a:pPr marL="0" indent="0">
              <a:buNone/>
            </a:pPr>
            <a:r>
              <a:rPr lang="en-US" dirty="0">
                <a:effectLst/>
                <a:ea typeface="Calibri" panose="020F0502020204030204" pitchFamily="34" charset="0"/>
                <a:cs typeface="Times New Roman" panose="02020603050405020304" pitchFamily="18" charset="0"/>
              </a:rPr>
              <a:t>2. Each Local Area must review this information with appropriate staff.</a:t>
            </a:r>
          </a:p>
          <a:p>
            <a:pPr marL="0" indent="0">
              <a:buNone/>
            </a:pPr>
            <a:r>
              <a:rPr lang="en-US" dirty="0">
                <a:effectLst/>
                <a:ea typeface="Calibri" panose="020F0502020204030204" pitchFamily="34" charset="0"/>
                <a:cs typeface="Times New Roman" panose="02020603050405020304" pitchFamily="18" charset="0"/>
              </a:rPr>
              <a:t>3. The training today should not be the only training provided.</a:t>
            </a:r>
          </a:p>
          <a:p>
            <a:pPr marL="0" indent="0">
              <a:buNone/>
            </a:pPr>
            <a:endParaRPr lang="en-US" dirty="0">
              <a:effectLst/>
              <a:ea typeface="Calibri" panose="020F0502020204030204" pitchFamily="34" charset="0"/>
              <a:cs typeface="Times New Roman" panose="02020603050405020304" pitchFamily="18" charset="0"/>
            </a:endParaRPr>
          </a:p>
          <a:p>
            <a:pPr marL="0" indent="0">
              <a:buNone/>
            </a:pPr>
            <a:r>
              <a:rPr lang="en-US" dirty="0">
                <a:effectLst/>
                <a:ea typeface="Calibri" panose="020F0502020204030204" pitchFamily="34" charset="0"/>
                <a:cs typeface="Times New Roman" panose="02020603050405020304" pitchFamily="18" charset="0"/>
              </a:rPr>
              <a:t>Please begin using these guidelines immediately.  Review current participant records in AJL and modify where possible</a:t>
            </a:r>
            <a:r>
              <a:rPr lang="en-US" sz="1800" dirty="0">
                <a:effectLst/>
                <a:ea typeface="Calibri" panose="020F0502020204030204" pitchFamily="34" charset="0"/>
                <a:cs typeface="Times New Roman" panose="02020603050405020304" pitchFamily="18" charset="0"/>
              </a:rPr>
              <a:t>.</a:t>
            </a:r>
          </a:p>
          <a:p>
            <a:pPr marL="0" inden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Slide Number Placeholder 4">
            <a:extLst>
              <a:ext uri="{FF2B5EF4-FFF2-40B4-BE49-F238E27FC236}">
                <a16:creationId xmlns:a16="http://schemas.microsoft.com/office/drawing/2014/main" id="{82006063-4B65-4FAA-ACA6-C2C8CF24992A}"/>
              </a:ext>
            </a:extLst>
          </p:cNvPr>
          <p:cNvSpPr>
            <a:spLocks noGrp="1"/>
          </p:cNvSpPr>
          <p:nvPr>
            <p:ph type="sldNum" sz="quarter" idx="12"/>
          </p:nvPr>
        </p:nvSpPr>
        <p:spPr/>
        <p:txBody>
          <a:bodyPr/>
          <a:lstStyle/>
          <a:p>
            <a:fld id="{CB722B8B-BB2A-4646-AA63-080B4EBA3C69}" type="slidenum">
              <a:rPr lang="en-US" smtClean="0"/>
              <a:t>35</a:t>
            </a:fld>
            <a:endParaRPr lang="en-US" dirty="0"/>
          </a:p>
        </p:txBody>
      </p:sp>
    </p:spTree>
    <p:extLst>
      <p:ext uri="{BB962C8B-B14F-4D97-AF65-F5344CB8AC3E}">
        <p14:creationId xmlns:p14="http://schemas.microsoft.com/office/powerpoint/2010/main" val="1502889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61C41-B12A-4149-85A2-0F836B111E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4BC944-E298-4598-9276-543C5FA7E012}"/>
              </a:ext>
            </a:extLst>
          </p:cNvPr>
          <p:cNvSpPr>
            <a:spLocks noGrp="1"/>
          </p:cNvSpPr>
          <p:nvPr>
            <p:ph idx="1"/>
          </p:nvPr>
        </p:nvSpPr>
        <p:spPr/>
        <p:txBody>
          <a:bodyPr/>
          <a:lstStyle/>
          <a:p>
            <a:pPr marL="0" indent="0">
              <a:buNone/>
            </a:pPr>
            <a:r>
              <a:rPr lang="en-US" dirty="0"/>
              <a:t> NOTE:  All MSGs must be included on the IEP/ISS (Issuance 19-08,    Change 2)</a:t>
            </a:r>
          </a:p>
          <a:p>
            <a:pPr marL="0" indent="0">
              <a:buNone/>
            </a:pPr>
            <a:endParaRPr lang="en-US" dirty="0"/>
          </a:p>
          <a:p>
            <a:pPr marL="0" indent="0">
              <a:buNone/>
            </a:pPr>
            <a:r>
              <a:rPr lang="en-US" dirty="0"/>
              <a:t> This training PPT can be found at the following address:</a:t>
            </a:r>
          </a:p>
          <a:p>
            <a:pPr marL="0" indent="0">
              <a:buNone/>
            </a:pPr>
            <a:r>
              <a:rPr lang="en-US" dirty="0">
                <a:hlinkClick r:id="rId2"/>
              </a:rPr>
              <a:t> www.Easternworks.org</a:t>
            </a:r>
            <a:endParaRPr lang="en-US" dirty="0"/>
          </a:p>
          <a:p>
            <a:pPr marL="0" indent="0">
              <a:buNone/>
            </a:pPr>
            <a:r>
              <a:rPr lang="en-US" dirty="0"/>
              <a:t> Click on Training</a:t>
            </a:r>
          </a:p>
        </p:txBody>
      </p:sp>
      <p:sp>
        <p:nvSpPr>
          <p:cNvPr id="4" name="Slide Number Placeholder 3">
            <a:extLst>
              <a:ext uri="{FF2B5EF4-FFF2-40B4-BE49-F238E27FC236}">
                <a16:creationId xmlns:a16="http://schemas.microsoft.com/office/drawing/2014/main" id="{FE44B29F-EE07-44D4-B950-47D91F4003FE}"/>
              </a:ext>
            </a:extLst>
          </p:cNvPr>
          <p:cNvSpPr>
            <a:spLocks noGrp="1"/>
          </p:cNvSpPr>
          <p:nvPr>
            <p:ph type="sldNum" sz="quarter" idx="12"/>
          </p:nvPr>
        </p:nvSpPr>
        <p:spPr/>
        <p:txBody>
          <a:bodyPr/>
          <a:lstStyle/>
          <a:p>
            <a:fld id="{CB722B8B-BB2A-4646-AA63-080B4EBA3C69}" type="slidenum">
              <a:rPr lang="en-US" smtClean="0"/>
              <a:t>36</a:t>
            </a:fld>
            <a:endParaRPr lang="en-US" dirty="0"/>
          </a:p>
        </p:txBody>
      </p:sp>
    </p:spTree>
    <p:extLst>
      <p:ext uri="{BB962C8B-B14F-4D97-AF65-F5344CB8AC3E}">
        <p14:creationId xmlns:p14="http://schemas.microsoft.com/office/powerpoint/2010/main" val="3787683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10">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8EF18C-5237-4C61-BDCB-3E9686DAEEB3}"/>
              </a:ext>
            </a:extLst>
          </p:cNvPr>
          <p:cNvSpPr>
            <a:spLocks noGrp="1"/>
          </p:cNvSpPr>
          <p:nvPr>
            <p:ph type="title"/>
          </p:nvPr>
        </p:nvSpPr>
        <p:spPr>
          <a:xfrm>
            <a:off x="1006900" y="1188637"/>
            <a:ext cx="3141430" cy="4480726"/>
          </a:xfrm>
        </p:spPr>
        <p:txBody>
          <a:bodyPr>
            <a:normAutofit/>
          </a:bodyPr>
          <a:lstStyle/>
          <a:p>
            <a:pPr algn="r"/>
            <a:r>
              <a:rPr lang="en-US" sz="6600" dirty="0"/>
              <a:t>FUN FACT</a:t>
            </a:r>
            <a:br>
              <a:rPr lang="en-US" sz="6600" dirty="0"/>
            </a:br>
            <a:endParaRPr lang="en-US" sz="6600" dirty="0"/>
          </a:p>
        </p:txBody>
      </p:sp>
      <p:cxnSp>
        <p:nvCxnSpPr>
          <p:cNvPr id="35" name="Straight Connector 1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1B338A0-7765-40BF-993B-A626B10407B7}"/>
              </a:ext>
            </a:extLst>
          </p:cNvPr>
          <p:cNvSpPr>
            <a:spLocks noGrp="1"/>
          </p:cNvSpPr>
          <p:nvPr>
            <p:ph idx="1"/>
          </p:nvPr>
        </p:nvSpPr>
        <p:spPr>
          <a:xfrm>
            <a:off x="5138928" y="1338729"/>
            <a:ext cx="4795584" cy="4180542"/>
          </a:xfrm>
        </p:spPr>
        <p:txBody>
          <a:bodyPr anchor="ctr">
            <a:normAutofit/>
          </a:bodyPr>
          <a:lstStyle/>
          <a:p>
            <a:pPr marL="0" indent="0">
              <a:buNone/>
            </a:pPr>
            <a:r>
              <a:rPr lang="en-US" sz="3600" dirty="0"/>
              <a:t>GUESS WHO</a:t>
            </a:r>
          </a:p>
          <a:p>
            <a:pPr marL="0" indent="0">
              <a:buNone/>
            </a:pPr>
            <a:r>
              <a:rPr lang="en-US" sz="2400" dirty="0"/>
              <a:t>was inducted in the National Baseball or Softball Hall of Fame. </a:t>
            </a:r>
          </a:p>
        </p:txBody>
      </p:sp>
      <p:sp>
        <p:nvSpPr>
          <p:cNvPr id="4" name="Slide Number Placeholder 3">
            <a:extLst>
              <a:ext uri="{FF2B5EF4-FFF2-40B4-BE49-F238E27FC236}">
                <a16:creationId xmlns:a16="http://schemas.microsoft.com/office/drawing/2014/main" id="{CF2FB7F1-7ECF-4F18-81C5-66AF5D448082}"/>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B722B8B-BB2A-4646-AA63-080B4EBA3C69}" type="slidenum">
              <a:rPr lang="en-US" sz="6600">
                <a:solidFill>
                  <a:srgbClr val="FFFFFF"/>
                </a:solidFill>
              </a:rPr>
              <a:pPr>
                <a:lnSpc>
                  <a:spcPct val="90000"/>
                </a:lnSpc>
                <a:spcAft>
                  <a:spcPts val="600"/>
                </a:spcAft>
              </a:pPr>
              <a:t>37</a:t>
            </a:fld>
            <a:endParaRPr lang="en-US" sz="6600">
              <a:solidFill>
                <a:srgbClr val="FFFFFF"/>
              </a:solidFill>
            </a:endParaRPr>
          </a:p>
        </p:txBody>
      </p:sp>
    </p:spTree>
    <p:extLst>
      <p:ext uri="{BB962C8B-B14F-4D97-AF65-F5344CB8AC3E}">
        <p14:creationId xmlns:p14="http://schemas.microsoft.com/office/powerpoint/2010/main" val="3811245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6">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63C324-47D5-4BA0-8B1F-0BA21FC5727C}"/>
              </a:ext>
            </a:extLst>
          </p:cNvPr>
          <p:cNvSpPr>
            <a:spLocks noGrp="1"/>
          </p:cNvSpPr>
          <p:nvPr>
            <p:ph type="title"/>
          </p:nvPr>
        </p:nvSpPr>
        <p:spPr>
          <a:xfrm>
            <a:off x="5450209" y="1056640"/>
            <a:ext cx="5799947" cy="3494398"/>
          </a:xfrm>
        </p:spPr>
        <p:txBody>
          <a:bodyPr vert="horz" lIns="91440" tIns="45720" rIns="91440" bIns="45720" rtlCol="0" anchor="b">
            <a:normAutofit fontScale="90000"/>
          </a:bodyPr>
          <a:lstStyle/>
          <a:p>
            <a:r>
              <a:rPr lang="en-US" sz="8000" b="1" dirty="0"/>
              <a:t>ELROY WILLOUGHBY</a:t>
            </a:r>
            <a:br>
              <a:rPr lang="en-US" sz="8000" b="1" dirty="0"/>
            </a:br>
            <a:r>
              <a:rPr lang="en-US" sz="1800" spc="20" dirty="0">
                <a:effectLst/>
                <a:latin typeface="Avenir LT Std 55 Roman"/>
                <a:ea typeface="Calibri" panose="020F0502020204030204" pitchFamily="34" charset="0"/>
                <a:cs typeface="Calibri" panose="020F0502020204030204" pitchFamily="34" charset="0"/>
              </a:rPr>
              <a:t>Program Operations Chief</a:t>
            </a:r>
            <a:br>
              <a:rPr lang="en-US" sz="8000" b="1" dirty="0"/>
            </a:br>
            <a:endParaRPr lang="en-US" sz="8000" b="1" dirty="0"/>
          </a:p>
        </p:txBody>
      </p:sp>
      <p:sp>
        <p:nvSpPr>
          <p:cNvPr id="4" name="Slide Number Placeholder 3">
            <a:extLst>
              <a:ext uri="{FF2B5EF4-FFF2-40B4-BE49-F238E27FC236}">
                <a16:creationId xmlns:a16="http://schemas.microsoft.com/office/drawing/2014/main" id="{A599E021-9324-4C39-B662-81F46CA3B83D}"/>
              </a:ext>
            </a:extLst>
          </p:cNvPr>
          <p:cNvSpPr>
            <a:spLocks noGrp="1"/>
          </p:cNvSpPr>
          <p:nvPr>
            <p:ph type="sldNum" sz="quarter" idx="12"/>
          </p:nvPr>
        </p:nvSpPr>
        <p:spPr>
          <a:xfrm>
            <a:off x="9684689" y="4887261"/>
            <a:ext cx="1669112" cy="1008213"/>
          </a:xfrm>
        </p:spPr>
        <p:txBody>
          <a:bodyPr vert="horz" lIns="91440" tIns="45720" rIns="91440" bIns="45720" rtlCol="0" anchor="ctr">
            <a:normAutofit/>
          </a:bodyPr>
          <a:lstStyle/>
          <a:p>
            <a:pPr>
              <a:lnSpc>
                <a:spcPct val="90000"/>
              </a:lnSpc>
              <a:spcAft>
                <a:spcPts val="600"/>
              </a:spcAft>
              <a:defRPr/>
            </a:pPr>
            <a:fld id="{CB722B8B-BB2A-4646-AA63-080B4EBA3C69}" type="slidenum">
              <a:rPr lang="en-US" sz="6600">
                <a:solidFill>
                  <a:srgbClr val="FFFFFF"/>
                </a:solidFill>
                <a:latin typeface="Calibri" panose="020F0502020204030204"/>
              </a:rPr>
              <a:pPr>
                <a:lnSpc>
                  <a:spcPct val="90000"/>
                </a:lnSpc>
                <a:spcAft>
                  <a:spcPts val="600"/>
                </a:spcAft>
                <a:defRPr/>
              </a:pPr>
              <a:t>38</a:t>
            </a:fld>
            <a:endParaRPr lang="en-US" sz="6600">
              <a:solidFill>
                <a:srgbClr val="FFFFFF"/>
              </a:solidFill>
              <a:latin typeface="Calibri" panose="020F0502020204030204"/>
            </a:endParaRPr>
          </a:p>
        </p:txBody>
      </p:sp>
      <p:pic>
        <p:nvPicPr>
          <p:cNvPr id="8" name="Picture 7">
            <a:extLst>
              <a:ext uri="{FF2B5EF4-FFF2-40B4-BE49-F238E27FC236}">
                <a16:creationId xmlns:a16="http://schemas.microsoft.com/office/drawing/2014/main" id="{E7120FB0-232E-4EF3-B20B-45DBBF175BD9}"/>
              </a:ext>
            </a:extLst>
          </p:cNvPr>
          <p:cNvPicPr>
            <a:picLocks noChangeAspect="1"/>
          </p:cNvPicPr>
          <p:nvPr/>
        </p:nvPicPr>
        <p:blipFill>
          <a:blip r:embed="rId3"/>
          <a:stretch>
            <a:fillRect/>
          </a:stretch>
        </p:blipFill>
        <p:spPr>
          <a:xfrm>
            <a:off x="397899" y="623275"/>
            <a:ext cx="4567090" cy="5607882"/>
          </a:xfrm>
          <a:prstGeom prst="rect">
            <a:avLst/>
          </a:prstGeom>
        </p:spPr>
      </p:pic>
    </p:spTree>
    <p:extLst>
      <p:ext uri="{BB962C8B-B14F-4D97-AF65-F5344CB8AC3E}">
        <p14:creationId xmlns:p14="http://schemas.microsoft.com/office/powerpoint/2010/main" val="3551998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D396B13-A10E-4A7C-A096-8CAE0B98BD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lose-up of a person smiling&#10;&#10;Description automatically generated">
            <a:extLst>
              <a:ext uri="{FF2B5EF4-FFF2-40B4-BE49-F238E27FC236}">
                <a16:creationId xmlns:a16="http://schemas.microsoft.com/office/drawing/2014/main" id="{B3EB4AE0-2BC5-4089-B751-9A429304E794}"/>
              </a:ext>
            </a:extLst>
          </p:cNvPr>
          <p:cNvPicPr>
            <a:picLocks noGrp="1" noChangeAspect="1"/>
          </p:cNvPicPr>
          <p:nvPr>
            <p:ph idx="1"/>
          </p:nvPr>
        </p:nvPicPr>
        <p:blipFill rotWithShape="1">
          <a:blip r:embed="rId3"/>
          <a:srcRect t="4890" b="32390"/>
          <a:stretch/>
        </p:blipFill>
        <p:spPr>
          <a:xfrm>
            <a:off x="4821287" y="625060"/>
            <a:ext cx="7047273" cy="5607882"/>
          </a:xfrm>
          <a:custGeom>
            <a:avLst/>
            <a:gdLst/>
            <a:ahLst/>
            <a:cxnLst/>
            <a:rect l="l" t="t" r="r" b="b"/>
            <a:pathLst>
              <a:path w="7047273" h="6160289">
                <a:moveTo>
                  <a:pt x="0" y="0"/>
                </a:moveTo>
                <a:lnTo>
                  <a:pt x="7047273" y="0"/>
                </a:lnTo>
                <a:lnTo>
                  <a:pt x="7047273" y="2807326"/>
                </a:lnTo>
                <a:lnTo>
                  <a:pt x="3603828" y="6155120"/>
                </a:lnTo>
                <a:lnTo>
                  <a:pt x="7047273" y="6155120"/>
                </a:lnTo>
                <a:lnTo>
                  <a:pt x="7047273" y="6160289"/>
                </a:lnTo>
                <a:lnTo>
                  <a:pt x="0" y="6160289"/>
                </a:lnTo>
                <a:close/>
              </a:path>
            </a:pathLst>
          </a:custGeom>
        </p:spPr>
      </p:pic>
      <p:sp>
        <p:nvSpPr>
          <p:cNvPr id="18" name="Right Triangle 17">
            <a:extLst>
              <a:ext uri="{FF2B5EF4-FFF2-40B4-BE49-F238E27FC236}">
                <a16:creationId xmlns:a16="http://schemas.microsoft.com/office/drawing/2014/main" id="{52B7117A-6A3D-4C1E-8D25-852D81E78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74" y="625059"/>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C2B995-0E0C-4C41-A6D7-B2F732DDF22A}"/>
              </a:ext>
            </a:extLst>
          </p:cNvPr>
          <p:cNvSpPr>
            <a:spLocks noGrp="1"/>
          </p:cNvSpPr>
          <p:nvPr>
            <p:ph type="title"/>
          </p:nvPr>
        </p:nvSpPr>
        <p:spPr>
          <a:xfrm>
            <a:off x="965199" y="1383528"/>
            <a:ext cx="3371456" cy="3167510"/>
          </a:xfrm>
        </p:spPr>
        <p:txBody>
          <a:bodyPr vert="horz" lIns="91440" tIns="45720" rIns="91440" bIns="45720" rtlCol="0" anchor="ctr">
            <a:normAutofit fontScale="90000"/>
          </a:bodyPr>
          <a:lstStyle/>
          <a:p>
            <a:pPr algn="r"/>
            <a:r>
              <a:rPr lang="en-US" sz="7200" b="1" dirty="0"/>
              <a:t>Beverly Lovett</a:t>
            </a:r>
            <a:br>
              <a:rPr lang="en-US" sz="7200" b="1" dirty="0"/>
            </a:br>
            <a:r>
              <a:rPr lang="en-US" sz="1800" spc="20" dirty="0">
                <a:solidFill>
                  <a:srgbClr val="333333"/>
                </a:solidFill>
                <a:effectLst/>
                <a:latin typeface="Avenir LT Std 55 Roman"/>
                <a:ea typeface="Calibri" panose="020F0502020204030204" pitchFamily="34" charset="0"/>
              </a:rPr>
              <a:t>Assistant Deputy Director, Office of Employment Assistance</a:t>
            </a:r>
            <a:br>
              <a:rPr lang="en-US" sz="1800" dirty="0">
                <a:effectLst/>
                <a:latin typeface="Calibri" panose="020F0502020204030204" pitchFamily="34" charset="0"/>
                <a:ea typeface="Calibri" panose="020F0502020204030204" pitchFamily="34" charset="0"/>
              </a:rPr>
            </a:br>
            <a:endParaRPr lang="en-US" sz="7200" b="1" dirty="0"/>
          </a:p>
        </p:txBody>
      </p:sp>
      <p:sp>
        <p:nvSpPr>
          <p:cNvPr id="4" name="Slide Number Placeholder 3">
            <a:extLst>
              <a:ext uri="{FF2B5EF4-FFF2-40B4-BE49-F238E27FC236}">
                <a16:creationId xmlns:a16="http://schemas.microsoft.com/office/drawing/2014/main" id="{4EE65625-DB67-40B9-B673-9298F8F22A70}"/>
              </a:ext>
            </a:extLst>
          </p:cNvPr>
          <p:cNvSpPr>
            <a:spLocks noGrp="1"/>
          </p:cNvSpPr>
          <p:nvPr>
            <p:ph type="sldNum" sz="quarter" idx="12"/>
          </p:nvPr>
        </p:nvSpPr>
        <p:spPr>
          <a:xfrm>
            <a:off x="9684689" y="4887261"/>
            <a:ext cx="1669112" cy="1008213"/>
          </a:xfrm>
          <a:prstGeom prst="ellipse">
            <a:avLst/>
          </a:prstGeom>
        </p:spPr>
        <p:txBody>
          <a:bodyPr vert="horz" lIns="91440" tIns="45720" rIns="91440" bIns="45720" rtlCol="0" anchor="ctr">
            <a:normAutofit/>
          </a:bodyPr>
          <a:lstStyle/>
          <a:p>
            <a:pPr>
              <a:lnSpc>
                <a:spcPct val="90000"/>
              </a:lnSpc>
              <a:spcAft>
                <a:spcPts val="600"/>
              </a:spcAft>
              <a:defRPr/>
            </a:pPr>
            <a:fld id="{CB722B8B-BB2A-4646-AA63-080B4EBA3C69}" type="slidenum">
              <a:rPr lang="en-US" sz="4100" smtClean="0">
                <a:solidFill>
                  <a:srgbClr val="FFFFFF"/>
                </a:solidFill>
                <a:latin typeface="Calibri" panose="020F0502020204030204"/>
              </a:rPr>
              <a:pPr>
                <a:lnSpc>
                  <a:spcPct val="90000"/>
                </a:lnSpc>
                <a:spcAft>
                  <a:spcPts val="600"/>
                </a:spcAft>
                <a:defRPr/>
              </a:pPr>
              <a:t>39</a:t>
            </a:fld>
            <a:endParaRPr lang="en-US" sz="4100">
              <a:solidFill>
                <a:srgbClr val="FFFFFF"/>
              </a:solidFill>
              <a:latin typeface="Calibri" panose="020F0502020204030204"/>
            </a:endParaRPr>
          </a:p>
        </p:txBody>
      </p:sp>
    </p:spTree>
    <p:extLst>
      <p:ext uri="{BB962C8B-B14F-4D97-AF65-F5344CB8AC3E}">
        <p14:creationId xmlns:p14="http://schemas.microsoft.com/office/powerpoint/2010/main" val="165820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03472-506D-4F3E-8A3A-EB8630F7C626}"/>
              </a:ext>
            </a:extLst>
          </p:cNvPr>
          <p:cNvSpPr>
            <a:spLocks noGrp="1"/>
          </p:cNvSpPr>
          <p:nvPr>
            <p:ph type="title"/>
          </p:nvPr>
        </p:nvSpPr>
        <p:spPr/>
        <p:txBody>
          <a:bodyPr>
            <a:normAutofit/>
          </a:bodyPr>
          <a:lstStyle/>
          <a:p>
            <a:pPr algn="ctr"/>
            <a:r>
              <a:rPr lang="en-US" sz="4000" dirty="0">
                <a:latin typeface="+mn-lt"/>
              </a:rPr>
              <a:t>Skills Progression Definition #1810</a:t>
            </a:r>
          </a:p>
        </p:txBody>
      </p:sp>
      <p:sp>
        <p:nvSpPr>
          <p:cNvPr id="3" name="Content Placeholder 2">
            <a:extLst>
              <a:ext uri="{FF2B5EF4-FFF2-40B4-BE49-F238E27FC236}">
                <a16:creationId xmlns:a16="http://schemas.microsoft.com/office/drawing/2014/main" id="{78B856B8-571F-4C46-AAA6-7E74DDDB128F}"/>
              </a:ext>
            </a:extLst>
          </p:cNvPr>
          <p:cNvSpPr>
            <a:spLocks noGrp="1"/>
          </p:cNvSpPr>
          <p:nvPr>
            <p:ph idx="1"/>
          </p:nvPr>
        </p:nvSpPr>
        <p:spPr/>
        <p:txBody>
          <a:bodyPr>
            <a:normAutofit/>
          </a:bodyPr>
          <a:lstStyle/>
          <a:p>
            <a:r>
              <a:rPr lang="en-US" dirty="0"/>
              <a:t>1) Most recent date the participant successfully passed an exam that</a:t>
            </a:r>
          </a:p>
          <a:p>
            <a:pPr marL="0" indent="0">
              <a:buNone/>
            </a:pPr>
            <a:r>
              <a:rPr lang="en-US" dirty="0"/>
              <a:t>        is required for a particular occupation, </a:t>
            </a:r>
            <a:r>
              <a:rPr lang="en-US" sz="3600" dirty="0"/>
              <a:t>or</a:t>
            </a:r>
            <a:r>
              <a:rPr lang="en-US" dirty="0"/>
              <a:t> </a:t>
            </a:r>
          </a:p>
          <a:p>
            <a:r>
              <a:rPr lang="en-US" dirty="0"/>
              <a:t>2) Progress in attaining technical or occupational skills as evidenced</a:t>
            </a:r>
          </a:p>
          <a:p>
            <a:pPr marL="0" indent="0">
              <a:buNone/>
            </a:pPr>
            <a:r>
              <a:rPr lang="en-US" dirty="0"/>
              <a:t>        by trade-related benchmarks such as knowledge-based exams.</a:t>
            </a:r>
          </a:p>
          <a:p>
            <a:r>
              <a:rPr lang="en-US" dirty="0"/>
              <a:t>Truck driving fits this definition.  Diesel Driving Academy (DDA) in</a:t>
            </a:r>
          </a:p>
          <a:p>
            <a:pPr marL="0" indent="0">
              <a:buNone/>
            </a:pPr>
            <a:r>
              <a:rPr lang="en-US" dirty="0"/>
              <a:t>    Little Rock will be used as an example for this training.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FCCBA39-743B-4A98-8D56-3344E153886A}"/>
              </a:ext>
            </a:extLst>
          </p:cNvPr>
          <p:cNvSpPr>
            <a:spLocks noGrp="1"/>
          </p:cNvSpPr>
          <p:nvPr>
            <p:ph type="sldNum" sz="quarter" idx="12"/>
          </p:nvPr>
        </p:nvSpPr>
        <p:spPr/>
        <p:txBody>
          <a:bodyPr/>
          <a:lstStyle/>
          <a:p>
            <a:fld id="{CB722B8B-BB2A-4646-AA63-080B4EBA3C69}" type="slidenum">
              <a:rPr lang="en-US" smtClean="0"/>
              <a:t>4</a:t>
            </a:fld>
            <a:endParaRPr lang="en-US" dirty="0"/>
          </a:p>
        </p:txBody>
      </p:sp>
    </p:spTree>
    <p:extLst>
      <p:ext uri="{BB962C8B-B14F-4D97-AF65-F5344CB8AC3E}">
        <p14:creationId xmlns:p14="http://schemas.microsoft.com/office/powerpoint/2010/main" val="3290293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BD396B13-A10E-4A7C-A096-8CAE0B98BD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1">
            <a:extLst>
              <a:ext uri="{FF2B5EF4-FFF2-40B4-BE49-F238E27FC236}">
                <a16:creationId xmlns:a16="http://schemas.microsoft.com/office/drawing/2014/main" id="{067EA06E-30D6-4A8F-8DB8-E0BBC8E601B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0558"/>
          <a:stretch/>
        </p:blipFill>
        <p:spPr bwMode="auto">
          <a:xfrm>
            <a:off x="4821287" y="625059"/>
            <a:ext cx="7047273" cy="5607882"/>
          </a:xfrm>
          <a:custGeom>
            <a:avLst/>
            <a:gdLst/>
            <a:ahLst/>
            <a:cxnLst/>
            <a:rect l="l" t="t" r="r" b="b"/>
            <a:pathLst>
              <a:path w="7047273" h="6160289">
                <a:moveTo>
                  <a:pt x="0" y="0"/>
                </a:moveTo>
                <a:lnTo>
                  <a:pt x="7047273" y="0"/>
                </a:lnTo>
                <a:lnTo>
                  <a:pt x="7047273" y="2807326"/>
                </a:lnTo>
                <a:lnTo>
                  <a:pt x="3603828" y="6155120"/>
                </a:lnTo>
                <a:lnTo>
                  <a:pt x="7047273" y="6155120"/>
                </a:lnTo>
                <a:lnTo>
                  <a:pt x="7047273" y="6160289"/>
                </a:lnTo>
                <a:lnTo>
                  <a:pt x="0" y="6160289"/>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 name="Right Triangle 137">
            <a:extLst>
              <a:ext uri="{FF2B5EF4-FFF2-40B4-BE49-F238E27FC236}">
                <a16:creationId xmlns:a16="http://schemas.microsoft.com/office/drawing/2014/main" id="{52B7117A-6A3D-4C1E-8D25-852D81E78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74" y="625059"/>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7A240B-0D11-4276-81A5-3C01DAEDAB1E}"/>
              </a:ext>
            </a:extLst>
          </p:cNvPr>
          <p:cNvSpPr>
            <a:spLocks noGrp="1"/>
          </p:cNvSpPr>
          <p:nvPr>
            <p:ph type="title"/>
          </p:nvPr>
        </p:nvSpPr>
        <p:spPr>
          <a:xfrm>
            <a:off x="965199" y="1383528"/>
            <a:ext cx="3371456" cy="3167510"/>
          </a:xfrm>
        </p:spPr>
        <p:txBody>
          <a:bodyPr vert="horz" lIns="91440" tIns="45720" rIns="91440" bIns="45720" rtlCol="0" anchor="ctr">
            <a:normAutofit/>
          </a:bodyPr>
          <a:lstStyle/>
          <a:p>
            <a:pPr algn="r"/>
            <a:r>
              <a:rPr lang="en-US" sz="7200" b="1" dirty="0"/>
              <a:t>Chad Brown</a:t>
            </a:r>
            <a:br>
              <a:rPr lang="en-US" sz="7200" b="1" dirty="0"/>
            </a:br>
            <a:r>
              <a:rPr lang="en-US" sz="1600" b="1" dirty="0"/>
              <a:t>AWDB Director</a:t>
            </a:r>
          </a:p>
        </p:txBody>
      </p:sp>
      <p:sp>
        <p:nvSpPr>
          <p:cNvPr id="4" name="Slide Number Placeholder 3">
            <a:extLst>
              <a:ext uri="{FF2B5EF4-FFF2-40B4-BE49-F238E27FC236}">
                <a16:creationId xmlns:a16="http://schemas.microsoft.com/office/drawing/2014/main" id="{1D40C684-57CF-4C2D-8995-B82D53442DB2}"/>
              </a:ext>
            </a:extLst>
          </p:cNvPr>
          <p:cNvSpPr>
            <a:spLocks noGrp="1"/>
          </p:cNvSpPr>
          <p:nvPr>
            <p:ph type="sldNum" sz="quarter" idx="12"/>
          </p:nvPr>
        </p:nvSpPr>
        <p:spPr>
          <a:xfrm>
            <a:off x="9684689" y="4887261"/>
            <a:ext cx="1669112" cy="1008213"/>
          </a:xfrm>
        </p:spPr>
        <p:txBody>
          <a:bodyPr vert="horz" lIns="91440" tIns="45720" rIns="91440" bIns="45720" rtlCol="0" anchor="ctr">
            <a:normAutofit/>
          </a:bodyPr>
          <a:lstStyle/>
          <a:p>
            <a:pPr>
              <a:lnSpc>
                <a:spcPct val="90000"/>
              </a:lnSpc>
              <a:spcAft>
                <a:spcPts val="600"/>
              </a:spcAft>
              <a:defRPr/>
            </a:pPr>
            <a:fld id="{CB722B8B-BB2A-4646-AA63-080B4EBA3C69}" type="slidenum">
              <a:rPr lang="en-US" sz="6600">
                <a:solidFill>
                  <a:srgbClr val="FFFFFF"/>
                </a:solidFill>
                <a:latin typeface="Calibri" panose="020F0502020204030204"/>
              </a:rPr>
              <a:pPr>
                <a:lnSpc>
                  <a:spcPct val="90000"/>
                </a:lnSpc>
                <a:spcAft>
                  <a:spcPts val="600"/>
                </a:spcAft>
                <a:defRPr/>
              </a:pPr>
              <a:t>40</a:t>
            </a:fld>
            <a:endParaRPr lang="en-US" sz="6600">
              <a:solidFill>
                <a:srgbClr val="FFFFFF"/>
              </a:solidFill>
              <a:latin typeface="Calibri" panose="020F0502020204030204"/>
            </a:endParaRPr>
          </a:p>
        </p:txBody>
      </p:sp>
    </p:spTree>
    <p:extLst>
      <p:ext uri="{BB962C8B-B14F-4D97-AF65-F5344CB8AC3E}">
        <p14:creationId xmlns:p14="http://schemas.microsoft.com/office/powerpoint/2010/main" val="1911434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8ABC2-C00B-46FB-8A1D-293863ED7511}"/>
              </a:ext>
            </a:extLst>
          </p:cNvPr>
          <p:cNvSpPr>
            <a:spLocks noGrp="1"/>
          </p:cNvSpPr>
          <p:nvPr>
            <p:ph type="title"/>
          </p:nvPr>
        </p:nvSpPr>
        <p:spPr/>
        <p:txBody>
          <a:bodyPr/>
          <a:lstStyle/>
          <a:p>
            <a:r>
              <a:rPr lang="en-US" dirty="0"/>
              <a:t>National Softball Hall of Fame	</a:t>
            </a:r>
          </a:p>
        </p:txBody>
      </p:sp>
      <p:sp>
        <p:nvSpPr>
          <p:cNvPr id="3" name="Content Placeholder 2">
            <a:extLst>
              <a:ext uri="{FF2B5EF4-FFF2-40B4-BE49-F238E27FC236}">
                <a16:creationId xmlns:a16="http://schemas.microsoft.com/office/drawing/2014/main" id="{F27343C1-BB58-43E8-AB75-727E45F15E64}"/>
              </a:ext>
            </a:extLst>
          </p:cNvPr>
          <p:cNvSpPr>
            <a:spLocks noGrp="1"/>
          </p:cNvSpPr>
          <p:nvPr>
            <p:ph idx="1"/>
          </p:nvPr>
        </p:nvSpPr>
        <p:spPr/>
        <p:txBody>
          <a:bodyPr>
            <a:normAutofit/>
          </a:bodyPr>
          <a:lstStyle/>
          <a:p>
            <a:pPr marL="0" indent="0">
              <a:buNone/>
            </a:pPr>
            <a:r>
              <a:rPr lang="en-US" sz="4800" dirty="0"/>
              <a:t>Are you ready????</a:t>
            </a:r>
          </a:p>
        </p:txBody>
      </p:sp>
      <p:sp>
        <p:nvSpPr>
          <p:cNvPr id="4" name="Slide Number Placeholder 3">
            <a:extLst>
              <a:ext uri="{FF2B5EF4-FFF2-40B4-BE49-F238E27FC236}">
                <a16:creationId xmlns:a16="http://schemas.microsoft.com/office/drawing/2014/main" id="{B863C13B-58F9-4798-935F-F2549E71A5EC}"/>
              </a:ext>
            </a:extLst>
          </p:cNvPr>
          <p:cNvSpPr>
            <a:spLocks noGrp="1"/>
          </p:cNvSpPr>
          <p:nvPr>
            <p:ph type="sldNum" sz="quarter" idx="12"/>
          </p:nvPr>
        </p:nvSpPr>
        <p:spPr/>
        <p:txBody>
          <a:bodyPr/>
          <a:lstStyle/>
          <a:p>
            <a:fld id="{CB722B8B-BB2A-4646-AA63-080B4EBA3C69}" type="slidenum">
              <a:rPr lang="en-US" smtClean="0"/>
              <a:t>41</a:t>
            </a:fld>
            <a:endParaRPr lang="en-US" dirty="0"/>
          </a:p>
        </p:txBody>
      </p:sp>
    </p:spTree>
    <p:extLst>
      <p:ext uri="{BB962C8B-B14F-4D97-AF65-F5344CB8AC3E}">
        <p14:creationId xmlns:p14="http://schemas.microsoft.com/office/powerpoint/2010/main" val="1630330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D396B13-A10E-4A7C-A096-8CAE0B98BD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erson hitting a ball with a baseball bat&#10;&#10;Description automatically generated">
            <a:extLst>
              <a:ext uri="{FF2B5EF4-FFF2-40B4-BE49-F238E27FC236}">
                <a16:creationId xmlns:a16="http://schemas.microsoft.com/office/drawing/2014/main" id="{8AF5EEFB-AC98-45AD-BA68-542E8A98C1AD}"/>
              </a:ext>
            </a:extLst>
          </p:cNvPr>
          <p:cNvPicPr>
            <a:picLocks noGrp="1" noChangeAspect="1"/>
          </p:cNvPicPr>
          <p:nvPr>
            <p:ph idx="1"/>
          </p:nvPr>
        </p:nvPicPr>
        <p:blipFill rotWithShape="1">
          <a:blip r:embed="rId3"/>
          <a:srcRect l="18784" r="5141"/>
          <a:stretch/>
        </p:blipFill>
        <p:spPr>
          <a:xfrm>
            <a:off x="4822990" y="625058"/>
            <a:ext cx="7047273" cy="5607883"/>
          </a:xfrm>
          <a:custGeom>
            <a:avLst/>
            <a:gdLst/>
            <a:ahLst/>
            <a:cxnLst/>
            <a:rect l="l" t="t" r="r" b="b"/>
            <a:pathLst>
              <a:path w="7047273" h="6160289">
                <a:moveTo>
                  <a:pt x="0" y="0"/>
                </a:moveTo>
                <a:lnTo>
                  <a:pt x="7047273" y="0"/>
                </a:lnTo>
                <a:lnTo>
                  <a:pt x="7047273" y="2807326"/>
                </a:lnTo>
                <a:lnTo>
                  <a:pt x="3603828" y="6155120"/>
                </a:lnTo>
                <a:lnTo>
                  <a:pt x="7047273" y="6155120"/>
                </a:lnTo>
                <a:lnTo>
                  <a:pt x="7047273" y="6160289"/>
                </a:lnTo>
                <a:lnTo>
                  <a:pt x="0" y="6160289"/>
                </a:lnTo>
                <a:close/>
              </a:path>
            </a:pathLst>
          </a:custGeom>
        </p:spPr>
      </p:pic>
      <p:sp>
        <p:nvSpPr>
          <p:cNvPr id="13" name="Right Triangle 12">
            <a:extLst>
              <a:ext uri="{FF2B5EF4-FFF2-40B4-BE49-F238E27FC236}">
                <a16:creationId xmlns:a16="http://schemas.microsoft.com/office/drawing/2014/main" id="{52B7117A-6A3D-4C1E-8D25-852D81E78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74" y="625059"/>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C06B6-9ACC-4EC7-9BB3-BB4401F093E2}"/>
              </a:ext>
            </a:extLst>
          </p:cNvPr>
          <p:cNvSpPr>
            <a:spLocks noGrp="1"/>
          </p:cNvSpPr>
          <p:nvPr>
            <p:ph type="title"/>
          </p:nvPr>
        </p:nvSpPr>
        <p:spPr>
          <a:xfrm>
            <a:off x="965199" y="1383528"/>
            <a:ext cx="3371456" cy="3167510"/>
          </a:xfrm>
        </p:spPr>
        <p:txBody>
          <a:bodyPr vert="horz" lIns="91440" tIns="45720" rIns="91440" bIns="45720" rtlCol="0" anchor="ctr">
            <a:normAutofit/>
          </a:bodyPr>
          <a:lstStyle/>
          <a:p>
            <a:pPr algn="r"/>
            <a:r>
              <a:rPr lang="en-US" sz="7200" b="1" dirty="0"/>
              <a:t>Beverly Lovett</a:t>
            </a:r>
          </a:p>
        </p:txBody>
      </p:sp>
      <p:sp>
        <p:nvSpPr>
          <p:cNvPr id="4" name="Slide Number Placeholder 3">
            <a:extLst>
              <a:ext uri="{FF2B5EF4-FFF2-40B4-BE49-F238E27FC236}">
                <a16:creationId xmlns:a16="http://schemas.microsoft.com/office/drawing/2014/main" id="{4DF3C85D-0645-40E4-BFA1-F3231053C728}"/>
              </a:ext>
            </a:extLst>
          </p:cNvPr>
          <p:cNvSpPr>
            <a:spLocks noGrp="1"/>
          </p:cNvSpPr>
          <p:nvPr>
            <p:ph type="sldNum" sz="quarter" idx="12"/>
          </p:nvPr>
        </p:nvSpPr>
        <p:spPr>
          <a:xfrm>
            <a:off x="9684689" y="4887261"/>
            <a:ext cx="1669112" cy="1008213"/>
          </a:xfrm>
        </p:spPr>
        <p:txBody>
          <a:bodyPr vert="horz" lIns="91440" tIns="45720" rIns="91440" bIns="45720" rtlCol="0" anchor="ctr">
            <a:normAutofit/>
          </a:bodyPr>
          <a:lstStyle/>
          <a:p>
            <a:pPr>
              <a:lnSpc>
                <a:spcPct val="90000"/>
              </a:lnSpc>
              <a:spcAft>
                <a:spcPts val="600"/>
              </a:spcAft>
              <a:defRPr/>
            </a:pPr>
            <a:fld id="{CB722B8B-BB2A-4646-AA63-080B4EBA3C69}" type="slidenum">
              <a:rPr lang="en-US" sz="6600">
                <a:solidFill>
                  <a:srgbClr val="FFFFFF"/>
                </a:solidFill>
                <a:latin typeface="Calibri" panose="020F0502020204030204"/>
              </a:rPr>
              <a:pPr>
                <a:lnSpc>
                  <a:spcPct val="90000"/>
                </a:lnSpc>
                <a:spcAft>
                  <a:spcPts val="600"/>
                </a:spcAft>
                <a:defRPr/>
              </a:pPr>
              <a:t>42</a:t>
            </a:fld>
            <a:endParaRPr lang="en-US" sz="6600">
              <a:solidFill>
                <a:srgbClr val="FFFFFF"/>
              </a:solidFill>
              <a:latin typeface="Calibri" panose="020F0502020204030204"/>
            </a:endParaRPr>
          </a:p>
        </p:txBody>
      </p:sp>
    </p:spTree>
    <p:extLst>
      <p:ext uri="{BB962C8B-B14F-4D97-AF65-F5344CB8AC3E}">
        <p14:creationId xmlns:p14="http://schemas.microsoft.com/office/powerpoint/2010/main" val="219640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37ACD-DF27-49C4-8975-E323EADB3DF8}"/>
              </a:ext>
            </a:extLst>
          </p:cNvPr>
          <p:cNvSpPr>
            <a:spLocks noGrp="1"/>
          </p:cNvSpPr>
          <p:nvPr>
            <p:ph type="title"/>
          </p:nvPr>
        </p:nvSpPr>
        <p:spPr/>
        <p:txBody>
          <a:bodyPr>
            <a:normAutofit/>
          </a:bodyPr>
          <a:lstStyle/>
          <a:p>
            <a:r>
              <a:rPr lang="en-US" sz="2000" u="sng" dirty="0"/>
              <a:t>Diesel Driving Academy Student Evaluation Report</a:t>
            </a:r>
            <a:br>
              <a:rPr lang="en-US" sz="2000" dirty="0"/>
            </a:br>
            <a:r>
              <a:rPr lang="en-US" sz="2000" dirty="0"/>
              <a:t>This </a:t>
            </a:r>
            <a:r>
              <a:rPr lang="en-US" sz="2000" dirty="0">
                <a:effectLst/>
                <a:latin typeface="Calibri" panose="020F0502020204030204" pitchFamily="34" charset="0"/>
                <a:ea typeface="Calibri" panose="020F0502020204030204" pitchFamily="34" charset="0"/>
                <a:cs typeface="Times New Roman" panose="02020603050405020304" pitchFamily="18" charset="0"/>
              </a:rPr>
              <a:t>is an example of DDA’s Student Evaluation Report.  We are not saying that all documentation must look exactly like this.  This is an example.</a:t>
            </a:r>
            <a:endParaRPr lang="en-US" sz="2000" dirty="0"/>
          </a:p>
        </p:txBody>
      </p:sp>
      <p:pic>
        <p:nvPicPr>
          <p:cNvPr id="6" name="Content Placeholder 5">
            <a:extLst>
              <a:ext uri="{FF2B5EF4-FFF2-40B4-BE49-F238E27FC236}">
                <a16:creationId xmlns:a16="http://schemas.microsoft.com/office/drawing/2014/main" id="{FE248750-25B2-42CD-B648-4FD99AF00882}"/>
              </a:ext>
            </a:extLst>
          </p:cNvPr>
          <p:cNvPicPr>
            <a:picLocks noGrp="1" noChangeAspect="1"/>
          </p:cNvPicPr>
          <p:nvPr>
            <p:ph idx="1"/>
          </p:nvPr>
        </p:nvPicPr>
        <p:blipFill>
          <a:blip r:embed="rId2"/>
          <a:stretch>
            <a:fillRect/>
          </a:stretch>
        </p:blipFill>
        <p:spPr>
          <a:xfrm>
            <a:off x="1152939" y="1649620"/>
            <a:ext cx="9245003" cy="4339051"/>
          </a:xfrm>
        </p:spPr>
      </p:pic>
      <p:sp>
        <p:nvSpPr>
          <p:cNvPr id="4" name="Slide Number Placeholder 3">
            <a:extLst>
              <a:ext uri="{FF2B5EF4-FFF2-40B4-BE49-F238E27FC236}">
                <a16:creationId xmlns:a16="http://schemas.microsoft.com/office/drawing/2014/main" id="{8DBE6578-620B-47C3-9721-CAC9A91E49D0}"/>
              </a:ext>
            </a:extLst>
          </p:cNvPr>
          <p:cNvSpPr>
            <a:spLocks noGrp="1"/>
          </p:cNvSpPr>
          <p:nvPr>
            <p:ph type="sldNum" sz="quarter" idx="12"/>
          </p:nvPr>
        </p:nvSpPr>
        <p:spPr/>
        <p:txBody>
          <a:bodyPr/>
          <a:lstStyle/>
          <a:p>
            <a:fld id="{CB722B8B-BB2A-4646-AA63-080B4EBA3C69}" type="slidenum">
              <a:rPr lang="en-US" smtClean="0"/>
              <a:t>5</a:t>
            </a:fld>
            <a:endParaRPr lang="en-US" dirty="0"/>
          </a:p>
        </p:txBody>
      </p:sp>
    </p:spTree>
    <p:extLst>
      <p:ext uri="{BB962C8B-B14F-4D97-AF65-F5344CB8AC3E}">
        <p14:creationId xmlns:p14="http://schemas.microsoft.com/office/powerpoint/2010/main" val="5572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FCA0-04A6-4DF4-8BB8-047D6426F80C}"/>
              </a:ext>
            </a:extLst>
          </p:cNvPr>
          <p:cNvSpPr>
            <a:spLocks noGrp="1"/>
          </p:cNvSpPr>
          <p:nvPr>
            <p:ph type="title"/>
          </p:nvPr>
        </p:nvSpPr>
        <p:spPr>
          <a:xfrm>
            <a:off x="1261560" y="320241"/>
            <a:ext cx="9637776" cy="929046"/>
          </a:xfrm>
        </p:spPr>
        <p:txBody>
          <a:bodyPr>
            <a:normAutofit fontScale="90000"/>
          </a:bodyPr>
          <a:lstStyle/>
          <a:p>
            <a:br>
              <a:rPr lang="en-US" sz="1100" dirty="0">
                <a:effectLst/>
                <a:latin typeface="Calibri" panose="020F0502020204030204" pitchFamily="34" charset="0"/>
                <a:ea typeface="Calibri" panose="020F0502020204030204" pitchFamily="34" charset="0"/>
              </a:rPr>
            </a:br>
            <a:br>
              <a:rPr lang="en-US" sz="1100" dirty="0">
                <a:effectLst/>
                <a:latin typeface="Calibri" panose="020F0502020204030204" pitchFamily="34" charset="0"/>
                <a:ea typeface="Calibri" panose="020F0502020204030204" pitchFamily="34" charset="0"/>
              </a:rPr>
            </a:br>
            <a:br>
              <a:rPr lang="en-US" sz="11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Skills Progression definition has two parts: #1 &amp; #2.  Both are about an exam.  </a:t>
            </a:r>
            <a:br>
              <a:rPr lang="en-US"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Four types of documentation are allowed.  Only the 4</a:t>
            </a:r>
            <a:r>
              <a:rPr lang="en-US" sz="2000" baseline="30000" dirty="0">
                <a:effectLst/>
                <a:latin typeface="Calibri" panose="020F0502020204030204" pitchFamily="34" charset="0"/>
                <a:ea typeface="Calibri" panose="020F0502020204030204" pitchFamily="34" charset="0"/>
              </a:rPr>
              <a:t>th</a:t>
            </a:r>
            <a:r>
              <a:rPr lang="en-US" sz="2000" dirty="0">
                <a:effectLst/>
                <a:latin typeface="Calibri" panose="020F0502020204030204" pitchFamily="34" charset="0"/>
                <a:ea typeface="Calibri" panose="020F0502020204030204" pitchFamily="34" charset="0"/>
              </a:rPr>
              <a:t> is a credential.  </a:t>
            </a:r>
            <a:br>
              <a:rPr lang="en-US"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NOTE:  Definition number on left does not necessarily correspond to documentation number on right </a:t>
            </a:r>
            <a:br>
              <a:rPr lang="en-US" sz="2200" dirty="0">
                <a:effectLst/>
                <a:latin typeface="Calibri" panose="020F0502020204030204" pitchFamily="34" charset="0"/>
                <a:ea typeface="Calibri" panose="020F0502020204030204" pitchFamily="34" charset="0"/>
              </a:rPr>
            </a:br>
            <a:endParaRPr lang="en-US" sz="2200" dirty="0"/>
          </a:p>
        </p:txBody>
      </p:sp>
      <p:sp>
        <p:nvSpPr>
          <p:cNvPr id="21" name="Rectangle 20">
            <a:extLst>
              <a:ext uri="{FF2B5EF4-FFF2-40B4-BE49-F238E27FC236}">
                <a16:creationId xmlns:a16="http://schemas.microsoft.com/office/drawing/2014/main" id="{77979EE2-0C47-4C34-B19A-F2C89424F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72016"/>
            <a:ext cx="12192002" cy="528598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ounded Rectangle 26">
            <a:extLst>
              <a:ext uri="{FF2B5EF4-FFF2-40B4-BE49-F238E27FC236}">
                <a16:creationId xmlns:a16="http://schemas.microsoft.com/office/drawing/2014/main" id="{0204F0E0-9F28-4E8A-ADAD-4E24453F5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1903957"/>
            <a:ext cx="11548872" cy="445239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4">
            <a:extLst>
              <a:ext uri="{FF2B5EF4-FFF2-40B4-BE49-F238E27FC236}">
                <a16:creationId xmlns:a16="http://schemas.microsoft.com/office/drawing/2014/main" id="{A2157D2D-EDBC-4DE6-8A45-B32E1FDF6BC9}"/>
              </a:ext>
            </a:extLst>
          </p:cNvPr>
          <p:cNvGraphicFramePr>
            <a:graphicFrameLocks noGrp="1"/>
          </p:cNvGraphicFramePr>
          <p:nvPr>
            <p:ph idx="1"/>
            <p:extLst>
              <p:ext uri="{D42A27DB-BD31-4B8C-83A1-F6EECF244321}">
                <p14:modId xmlns:p14="http://schemas.microsoft.com/office/powerpoint/2010/main" val="960298048"/>
              </p:ext>
            </p:extLst>
          </p:nvPr>
        </p:nvGraphicFramePr>
        <p:xfrm>
          <a:off x="321564" y="1572016"/>
          <a:ext cx="11548872" cy="5285984"/>
        </p:xfrm>
        <a:graphic>
          <a:graphicData uri="http://schemas.openxmlformats.org/drawingml/2006/table">
            <a:tbl>
              <a:tblPr firstRow="1" firstCol="1" bandRow="1"/>
              <a:tblGrid>
                <a:gridCol w="5649161">
                  <a:extLst>
                    <a:ext uri="{9D8B030D-6E8A-4147-A177-3AD203B41FA5}">
                      <a16:colId xmlns:a16="http://schemas.microsoft.com/office/drawing/2014/main" val="131154409"/>
                    </a:ext>
                  </a:extLst>
                </a:gridCol>
                <a:gridCol w="5899711">
                  <a:extLst>
                    <a:ext uri="{9D8B030D-6E8A-4147-A177-3AD203B41FA5}">
                      <a16:colId xmlns:a16="http://schemas.microsoft.com/office/drawing/2014/main" val="1415858933"/>
                    </a:ext>
                  </a:extLst>
                </a:gridCol>
              </a:tblGrid>
              <a:tr h="5285984">
                <a:tc>
                  <a:txBody>
                    <a:bodyPr/>
                    <a:lstStyle/>
                    <a:p>
                      <a:pPr marL="0" marR="0" algn="l" fontAlgn="t">
                        <a:spcBef>
                          <a:spcPts val="0"/>
                        </a:spcBef>
                        <a:spcAft>
                          <a:spcPts val="0"/>
                        </a:spcAft>
                      </a:pPr>
                      <a:r>
                        <a:rPr lang="en-US" sz="1800" b="0" i="0" u="sng" strike="noStrike" dirty="0">
                          <a:effectLst/>
                          <a:latin typeface="Calibri" panose="020F0502020204030204" pitchFamily="34" charset="0"/>
                          <a:ea typeface="Calibri" panose="020F0502020204030204" pitchFamily="34" charset="0"/>
                          <a:cs typeface="Times New Roman" panose="02020603050405020304" pitchFamily="18" charset="0"/>
                        </a:rPr>
                        <a:t>Skills Definition - DEV TEGL 23-19</a:t>
                      </a:r>
                      <a:endParaRPr lang="en-US" sz="1800" b="0" i="0" u="none" strike="noStrike" dirty="0">
                        <a:effectLst/>
                        <a:latin typeface="Arial" panose="020B0604020202020204" pitchFamily="34" charset="0"/>
                      </a:endParaRPr>
                    </a:p>
                    <a:p>
                      <a:pPr marL="228600" marR="0" algn="l" fontAlgn="t">
                        <a:spcBef>
                          <a:spcPts val="0"/>
                        </a:spcBef>
                        <a:spcAft>
                          <a:spcPts val="0"/>
                        </a:spcAft>
                      </a:pPr>
                      <a:r>
                        <a:rPr lang="en-US" sz="12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b="0" i="0" u="none" strike="noStrike" dirty="0">
                        <a:effectLst/>
                        <a:latin typeface="Arial" panose="020B0604020202020204" pitchFamily="34" charset="0"/>
                      </a:endParaRPr>
                    </a:p>
                    <a:p>
                      <a:pPr marL="0" marR="0" indent="0" algn="l" fontAlgn="t">
                        <a:spcBef>
                          <a:spcPts val="0"/>
                        </a:spcBef>
                        <a:spcAft>
                          <a:spcPts val="0"/>
                        </a:spcAft>
                        <a:buNone/>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1. Most recent date the participant </a:t>
                      </a:r>
                      <a:r>
                        <a:rPr lang="en-US" sz="1800" b="0" i="0" u="sng" strike="noStrike" dirty="0">
                          <a:effectLst/>
                          <a:latin typeface="Calibri" panose="020F0502020204030204" pitchFamily="34" charset="0"/>
                          <a:ea typeface="Calibri" panose="020F0502020204030204" pitchFamily="34" charset="0"/>
                          <a:cs typeface="Times New Roman" panose="02020603050405020304" pitchFamily="18" charset="0"/>
                        </a:rPr>
                        <a:t>successfully completed an exam</a:t>
                      </a: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 that is  required for a particular occupation.</a:t>
                      </a:r>
                      <a:endParaRPr lang="en-US" sz="1800" b="0" i="0" u="none" strike="noStrike" dirty="0">
                        <a:effectLst/>
                        <a:latin typeface="Arial" panose="020B0604020202020204" pitchFamily="34" charset="0"/>
                      </a:endParaRPr>
                    </a:p>
                    <a:p>
                      <a:pPr marL="0" marR="0" algn="l" fontAlgn="t">
                        <a:spcBef>
                          <a:spcPts val="0"/>
                        </a:spcBef>
                        <a:spcAft>
                          <a:spcPts val="0"/>
                        </a:spcAft>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l" fontAlgn="t">
                        <a:spcBef>
                          <a:spcPts val="0"/>
                        </a:spcBef>
                        <a:spcAft>
                          <a:spcPts val="0"/>
                        </a:spcAft>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OR</a:t>
                      </a:r>
                      <a:endParaRPr lang="en-US" sz="1800" b="0" i="0" u="none" strike="noStrike" dirty="0">
                        <a:effectLst/>
                        <a:latin typeface="Arial" panose="020B0604020202020204" pitchFamily="34" charset="0"/>
                      </a:endParaRPr>
                    </a:p>
                    <a:p>
                      <a:pPr marL="0" marR="0" algn="l" fontAlgn="t">
                        <a:spcBef>
                          <a:spcPts val="0"/>
                        </a:spcBef>
                        <a:spcAft>
                          <a:spcPts val="0"/>
                        </a:spcAft>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0" i="0" u="none" strike="noStrike" dirty="0">
                        <a:effectLst/>
                        <a:latin typeface="Arial" panose="020B0604020202020204" pitchFamily="34" charset="0"/>
                      </a:endParaRPr>
                    </a:p>
                    <a:p>
                      <a:pPr marL="347472" marR="0" indent="-347472" algn="l" fontAlgn="t">
                        <a:spcBef>
                          <a:spcPts val="0"/>
                        </a:spcBef>
                        <a:spcAft>
                          <a:spcPts val="0"/>
                        </a:spcAft>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2. Progress in attaining technical or occupational</a:t>
                      </a:r>
                    </a:p>
                    <a:p>
                      <a:pPr marL="347472" marR="0" indent="-347472" algn="l" fontAlgn="t">
                        <a:spcBef>
                          <a:spcPts val="0"/>
                        </a:spcBef>
                        <a:spcAft>
                          <a:spcPts val="0"/>
                        </a:spcAft>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    skills as evidenced by trade related benchmarks</a:t>
                      </a:r>
                    </a:p>
                    <a:p>
                      <a:pPr marL="347472" marR="0" indent="-347472" algn="l" fontAlgn="t">
                        <a:spcBef>
                          <a:spcPts val="0"/>
                        </a:spcBef>
                        <a:spcAft>
                          <a:spcPts val="0"/>
                        </a:spcAft>
                      </a:pP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    such as knowledge-based </a:t>
                      </a:r>
                      <a:r>
                        <a:rPr lang="en-US" sz="1800" b="0" i="0" u="sng" strike="noStrike" dirty="0">
                          <a:effectLst/>
                          <a:latin typeface="Calibri" panose="020F0502020204030204" pitchFamily="34" charset="0"/>
                          <a:ea typeface="Calibri" panose="020F0502020204030204" pitchFamily="34" charset="0"/>
                          <a:cs typeface="Times New Roman" panose="02020603050405020304" pitchFamily="18" charset="0"/>
                        </a:rPr>
                        <a:t>exams</a:t>
                      </a:r>
                      <a:r>
                        <a:rPr lang="en-US" sz="1800" b="0" i="0" u="none" strike="noStrike" dirty="0">
                          <a:effectLst/>
                          <a:latin typeface="Calibri" panose="020F0502020204030204" pitchFamily="34" charset="0"/>
                          <a:ea typeface="Calibri" panose="020F0502020204030204" pitchFamily="34" charset="0"/>
                          <a:cs typeface="Times New Roman" panose="02020603050405020304" pitchFamily="18" charset="0"/>
                        </a:rPr>
                        <a:t>.</a:t>
                      </a:r>
                    </a:p>
                    <a:p>
                      <a:pPr marL="347472" marR="0" indent="-347472" algn="l" fontAlgn="t">
                        <a:spcBef>
                          <a:spcPts val="0"/>
                        </a:spcBef>
                        <a:spcAft>
                          <a:spcPts val="0"/>
                        </a:spcAft>
                      </a:pPr>
                      <a:endParaRPr lang="en-US" sz="1800" b="0" i="0" u="none" strike="noStrike" dirty="0">
                        <a:effectLst/>
                        <a:latin typeface="Calibri" panose="020F0502020204030204" pitchFamily="34" charset="0"/>
                        <a:cs typeface="Times New Roman" panose="02020603050405020304" pitchFamily="18" charset="0"/>
                      </a:endParaRPr>
                    </a:p>
                    <a:p>
                      <a:pPr marL="347472" marR="0" indent="-347472" algn="l" fontAlgn="t">
                        <a:spcBef>
                          <a:spcPts val="0"/>
                        </a:spcBef>
                        <a:spcAft>
                          <a:spcPts val="0"/>
                        </a:spcAft>
                      </a:pPr>
                      <a:r>
                        <a:rPr lang="en-US" sz="1800" b="0" i="0" u="none" strike="noStrike" dirty="0">
                          <a:effectLst/>
                          <a:latin typeface="Calibri" panose="020F0502020204030204" pitchFamily="34" charset="0"/>
                          <a:cs typeface="Times New Roman" panose="02020603050405020304" pitchFamily="18" charset="0"/>
                        </a:rPr>
                        <a:t>NOTE:  The date of MSG attainment is what is to be</a:t>
                      </a:r>
                    </a:p>
                    <a:p>
                      <a:pPr marL="347472" marR="0" indent="-347472" algn="l" fontAlgn="t">
                        <a:spcBef>
                          <a:spcPts val="0"/>
                        </a:spcBef>
                        <a:spcAft>
                          <a:spcPts val="0"/>
                        </a:spcAft>
                      </a:pPr>
                      <a:r>
                        <a:rPr lang="en-US" sz="1800" b="0" i="0" u="none" strike="noStrike" dirty="0">
                          <a:effectLst/>
                          <a:latin typeface="Calibri" panose="020F0502020204030204" pitchFamily="34" charset="0"/>
                          <a:cs typeface="Times New Roman" panose="02020603050405020304" pitchFamily="18" charset="0"/>
                        </a:rPr>
                        <a:t>documented.  Therefore, all documentation must have the</a:t>
                      </a:r>
                    </a:p>
                    <a:p>
                      <a:pPr marL="347472" marR="0" indent="-347472" algn="l" fontAlgn="t">
                        <a:spcBef>
                          <a:spcPts val="0"/>
                        </a:spcBef>
                        <a:spcAft>
                          <a:spcPts val="0"/>
                        </a:spcAft>
                      </a:pPr>
                      <a:r>
                        <a:rPr lang="en-US" sz="1800" b="0" i="0" u="none" strike="noStrike" dirty="0">
                          <a:effectLst/>
                          <a:latin typeface="Calibri" panose="020F0502020204030204" pitchFamily="34" charset="0"/>
                          <a:cs typeface="Times New Roman" panose="02020603050405020304" pitchFamily="18" charset="0"/>
                        </a:rPr>
                        <a:t>date the MSG was attained.</a:t>
                      </a:r>
                      <a:endParaRPr lang="en-US" sz="1800" b="0" i="0" u="none" strike="noStrike" dirty="0">
                        <a:effectLst/>
                        <a:latin typeface="Arial" panose="020B0604020202020204" pitchFamily="34" charset="0"/>
                      </a:endParaRPr>
                    </a:p>
                    <a:p>
                      <a:pPr marL="0" marR="0" algn="l" fontAlgn="t">
                        <a:spcBef>
                          <a:spcPts val="0"/>
                        </a:spcBef>
                        <a:spcAft>
                          <a:spcPts val="0"/>
                        </a:spcAft>
                      </a:pPr>
                      <a:r>
                        <a:rPr lang="en-US" sz="12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b="0" i="0" u="none" strike="noStrike" dirty="0">
                        <a:effectLst/>
                        <a:latin typeface="Arial" panose="020B0604020202020204" pitchFamily="34" charset="0"/>
                      </a:endParaRPr>
                    </a:p>
                  </a:txBody>
                  <a:tcPr marL="75522" marR="75522" marT="1048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800" b="0" i="0" u="sng" strike="noStrike" dirty="0">
                          <a:effectLst/>
                          <a:latin typeface="Calibri" panose="020F0502020204030204" pitchFamily="34" charset="0"/>
                          <a:ea typeface="Calibri" panose="020F0502020204030204" pitchFamily="34" charset="0"/>
                          <a:cs typeface="Times New Roman" panose="02020603050405020304" pitchFamily="18" charset="0"/>
                        </a:rPr>
                        <a:t>Documentation Items – DEV TEGL 23-19</a:t>
                      </a:r>
                      <a:endParaRPr lang="en-US" sz="1800" b="0" i="0" u="none" strike="noStrike" dirty="0">
                        <a:effectLst/>
                        <a:latin typeface="Arial" panose="020B0604020202020204" pitchFamily="34" charset="0"/>
                      </a:endParaRPr>
                    </a:p>
                    <a:p>
                      <a:pPr marL="228600" marR="0" algn="l" fontAlgn="t">
                        <a:spcBef>
                          <a:spcPts val="0"/>
                        </a:spcBef>
                        <a:spcAft>
                          <a:spcPts val="0"/>
                        </a:spcAft>
                      </a:pPr>
                      <a:r>
                        <a:rPr lang="en-US" sz="13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b="0" i="0" u="none" strike="noStrike" dirty="0">
                        <a:effectLst/>
                        <a:latin typeface="Arial" panose="020B0604020202020204" pitchFamily="34" charset="0"/>
                      </a:endParaRPr>
                    </a:p>
                    <a:p>
                      <a:pPr marL="0" marR="0" lvl="0" indent="0" algn="l" fontAlgn="t">
                        <a:spcBef>
                          <a:spcPts val="0"/>
                        </a:spcBef>
                        <a:spcAft>
                          <a:spcPts val="0"/>
                        </a:spcAft>
                        <a:buNone/>
                      </a:pPr>
                      <a:r>
                        <a:rPr lang="en-US" sz="1600" b="0" i="0" u="none" strike="noStrike" dirty="0">
                          <a:effectLst/>
                          <a:latin typeface="Calibri" panose="020F0502020204030204" pitchFamily="34" charset="0"/>
                          <a:ea typeface="Calibri" panose="020F0502020204030204" pitchFamily="34" charset="0"/>
                          <a:cs typeface="Times New Roman" panose="02020603050405020304" pitchFamily="18" charset="0"/>
                        </a:rPr>
                        <a:t>1. Knowledge-based exam results or certification of completion. (Certification of completion of exam; not the completion document).  (Example:   copy of exam results with passing grade – exam given for specific occupation during course of training.)  </a:t>
                      </a:r>
                      <a:endParaRPr lang="en-US" sz="1600" b="0" i="0" u="none" strike="noStrike" dirty="0">
                        <a:effectLst/>
                        <a:latin typeface="Arial" panose="020B0604020202020204" pitchFamily="34" charset="0"/>
                      </a:endParaRPr>
                    </a:p>
                    <a:p>
                      <a:pPr marL="0" marR="0" algn="l" fontAlgn="t">
                        <a:spcBef>
                          <a:spcPts val="0"/>
                        </a:spcBef>
                        <a:spcAft>
                          <a:spcPts val="0"/>
                        </a:spcAft>
                      </a:pPr>
                      <a:r>
                        <a:rPr lang="en-US" sz="1600" b="0" i="0" u="none" strike="noStrike" dirty="0">
                          <a:effectLst/>
                          <a:latin typeface="Calibri" panose="020F0502020204030204" pitchFamily="34" charset="0"/>
                          <a:ea typeface="Calibri" panose="020F0502020204030204" pitchFamily="34" charset="0"/>
                          <a:cs typeface="Times New Roman" panose="02020603050405020304" pitchFamily="18" charset="0"/>
                        </a:rPr>
                        <a:t> 2. Documentation demonstrating progress in attaining technical or  occupational skills through an exam or benchmark attainment. (Example: student evaluation report similar to Diesel  Driving Academy with benchmarks &amp; grades.)  </a:t>
                      </a:r>
                      <a:endParaRPr lang="en-US" sz="1600" b="0" i="0" u="none" strike="noStrike" dirty="0">
                        <a:effectLst/>
                        <a:latin typeface="Arial" panose="020B0604020202020204" pitchFamily="34" charset="0"/>
                      </a:endParaRPr>
                    </a:p>
                    <a:p>
                      <a:pPr marL="0" marR="0" algn="l" fontAlgn="t">
                        <a:spcBef>
                          <a:spcPts val="0"/>
                        </a:spcBef>
                        <a:spcAft>
                          <a:spcPts val="0"/>
                        </a:spcAft>
                      </a:pPr>
                      <a:r>
                        <a:rPr lang="en-US" sz="1600" b="0" i="0" u="none" strike="noStrike" dirty="0">
                          <a:effectLst/>
                          <a:latin typeface="Calibri" panose="020F0502020204030204" pitchFamily="34" charset="0"/>
                          <a:ea typeface="Calibri" panose="020F0502020204030204" pitchFamily="34" charset="0"/>
                          <a:cs typeface="Times New Roman" panose="02020603050405020304" pitchFamily="18" charset="0"/>
                        </a:rPr>
                        <a:t> 3. Documentation from training provider or employer. (Examples: training  provider/employer statement, email or doc, with passing exam results naming the occupation or the benchmark attainment, date of exam, or something like the Student Evaluation Report example from Diesel Driving  Academy, or some other similar document from provider.)  </a:t>
                      </a:r>
                      <a:endParaRPr lang="en-US" sz="1600" b="0" i="0" u="none" strike="noStrike" dirty="0">
                        <a:effectLst/>
                        <a:latin typeface="Arial" panose="020B0604020202020204" pitchFamily="34" charset="0"/>
                      </a:endParaRPr>
                    </a:p>
                    <a:p>
                      <a:pPr marL="0" marR="0" algn="l" fontAlgn="t">
                        <a:spcBef>
                          <a:spcPts val="0"/>
                        </a:spcBef>
                        <a:spcAft>
                          <a:spcPts val="0"/>
                        </a:spcAft>
                      </a:pPr>
                      <a:r>
                        <a:rPr lang="en-US" sz="1600" b="0" i="0" u="none" strike="noStrike" dirty="0">
                          <a:effectLst/>
                          <a:latin typeface="Calibri" panose="020F0502020204030204" pitchFamily="34" charset="0"/>
                          <a:ea typeface="Calibri" panose="020F0502020204030204" pitchFamily="34" charset="0"/>
                          <a:cs typeface="Times New Roman" panose="02020603050405020304" pitchFamily="18" charset="0"/>
                        </a:rPr>
                        <a:t> 4. Copy of a credential that is required for a particular occupation and  only is earned after the passage of an exam.  (Examples license, degree.)  </a:t>
                      </a:r>
                      <a:endParaRPr lang="en-US" sz="1600" b="0" i="0" u="none" strike="noStrike" dirty="0">
                        <a:effectLst/>
                        <a:latin typeface="Arial" panose="020B0604020202020204" pitchFamily="34" charset="0"/>
                      </a:endParaRPr>
                    </a:p>
                  </a:txBody>
                  <a:tcPr marL="75522" marR="75522" marT="1048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598422"/>
                  </a:ext>
                </a:extLst>
              </a:tr>
            </a:tbl>
          </a:graphicData>
        </a:graphic>
      </p:graphicFrame>
      <p:sp>
        <p:nvSpPr>
          <p:cNvPr id="4" name="Slide Number Placeholder 3">
            <a:extLst>
              <a:ext uri="{FF2B5EF4-FFF2-40B4-BE49-F238E27FC236}">
                <a16:creationId xmlns:a16="http://schemas.microsoft.com/office/drawing/2014/main" id="{C4ACC0DE-FF08-4C2A-838C-8FD5D22B75BA}"/>
              </a:ext>
            </a:extLst>
          </p:cNvPr>
          <p:cNvSpPr>
            <a:spLocks noGrp="1"/>
          </p:cNvSpPr>
          <p:nvPr>
            <p:ph type="sldNum" sz="quarter" idx="12"/>
          </p:nvPr>
        </p:nvSpPr>
        <p:spPr/>
        <p:txBody>
          <a:bodyPr/>
          <a:lstStyle/>
          <a:p>
            <a:fld id="{CB722B8B-BB2A-4646-AA63-080B4EBA3C69}" type="slidenum">
              <a:rPr lang="en-US" smtClean="0"/>
              <a:t>6</a:t>
            </a:fld>
            <a:endParaRPr lang="en-US" dirty="0"/>
          </a:p>
        </p:txBody>
      </p:sp>
    </p:spTree>
    <p:extLst>
      <p:ext uri="{BB962C8B-B14F-4D97-AF65-F5344CB8AC3E}">
        <p14:creationId xmlns:p14="http://schemas.microsoft.com/office/powerpoint/2010/main" val="360849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F3D0A-312E-46C3-B1F1-B6F711F8FE63}"/>
              </a:ext>
            </a:extLst>
          </p:cNvPr>
          <p:cNvSpPr>
            <a:spLocks noGrp="1"/>
          </p:cNvSpPr>
          <p:nvPr>
            <p:ph type="title"/>
          </p:nvPr>
        </p:nvSpPr>
        <p:spPr/>
        <p:txBody>
          <a:bodyPr/>
          <a:lstStyle/>
          <a:p>
            <a:pPr algn="ctr"/>
            <a:r>
              <a:rPr lang="en-US" sz="4000" dirty="0">
                <a:effectLst/>
                <a:latin typeface="+mn-lt"/>
                <a:ea typeface="Calibri" panose="020F0502020204030204" pitchFamily="34" charset="0"/>
              </a:rPr>
              <a:t>Documentation of Skills Progression</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B2F0B292-243E-443C-8E18-2ED4859E9F56}"/>
              </a:ext>
            </a:extLst>
          </p:cNvPr>
          <p:cNvSpPr>
            <a:spLocks noGrp="1"/>
          </p:cNvSpPr>
          <p:nvPr>
            <p:ph idx="1"/>
          </p:nvPr>
        </p:nvSpPr>
        <p:spPr/>
        <p:txBody>
          <a:bodyPr/>
          <a:lstStyle/>
          <a:p>
            <a:r>
              <a:rPr lang="en-US" dirty="0">
                <a:effectLst/>
                <a:ea typeface="Calibri" panose="020F0502020204030204" pitchFamily="34" charset="0"/>
              </a:rPr>
              <a:t>There are four types of documentation for Skills Progression.  </a:t>
            </a:r>
          </a:p>
          <a:p>
            <a:r>
              <a:rPr lang="en-US" dirty="0">
                <a:effectLst/>
                <a:ea typeface="Calibri" panose="020F0502020204030204" pitchFamily="34" charset="0"/>
              </a:rPr>
              <a:t>When validating Skills Progression, remember that it is not the type of document that is validated (such as a license); it is the </a:t>
            </a:r>
            <a:r>
              <a:rPr lang="en-US" u="sng" dirty="0">
                <a:effectLst/>
                <a:ea typeface="Calibri" panose="020F0502020204030204" pitchFamily="34" charset="0"/>
              </a:rPr>
              <a:t>DATE</a:t>
            </a:r>
            <a:r>
              <a:rPr lang="en-US" dirty="0">
                <a:effectLst/>
                <a:ea typeface="Calibri" panose="020F0502020204030204" pitchFamily="34" charset="0"/>
              </a:rPr>
              <a:t> of the attainment of the MSG that is being validated.  So, the date must </a:t>
            </a:r>
            <a:r>
              <a:rPr lang="en-US" u="sng" dirty="0">
                <a:effectLst/>
                <a:ea typeface="Calibri" panose="020F0502020204030204" pitchFamily="34" charset="0"/>
              </a:rPr>
              <a:t>appear on the document</a:t>
            </a:r>
            <a:r>
              <a:rPr lang="en-US" dirty="0">
                <a:effectLst/>
                <a:ea typeface="Calibri" panose="020F0502020204030204" pitchFamily="34" charset="0"/>
              </a:rPr>
              <a:t>, and it must agree with the attainment date entered in AJL on the MSG page.  </a:t>
            </a:r>
          </a:p>
          <a:p>
            <a:r>
              <a:rPr lang="en-US" dirty="0">
                <a:effectLst/>
                <a:ea typeface="Calibri" panose="020F0502020204030204" pitchFamily="34" charset="0"/>
              </a:rPr>
              <a:t>Remember that only one of the four documentation items (#4) documents Skills Progression by using a credential.  You may not be able to get a copy of a credential.</a:t>
            </a:r>
          </a:p>
          <a:p>
            <a:pPr marL="0" indent="0">
              <a:buNone/>
            </a:pPr>
            <a:endParaRPr lang="en-US" dirty="0"/>
          </a:p>
        </p:txBody>
      </p:sp>
      <p:sp>
        <p:nvSpPr>
          <p:cNvPr id="5" name="Slide Number Placeholder 4">
            <a:extLst>
              <a:ext uri="{FF2B5EF4-FFF2-40B4-BE49-F238E27FC236}">
                <a16:creationId xmlns:a16="http://schemas.microsoft.com/office/drawing/2014/main" id="{FB2CB5A4-8AC6-4E39-A2B4-C4256358F24B}"/>
              </a:ext>
            </a:extLst>
          </p:cNvPr>
          <p:cNvSpPr>
            <a:spLocks noGrp="1"/>
          </p:cNvSpPr>
          <p:nvPr>
            <p:ph type="sldNum" sz="quarter" idx="12"/>
          </p:nvPr>
        </p:nvSpPr>
        <p:spPr/>
        <p:txBody>
          <a:bodyPr/>
          <a:lstStyle/>
          <a:p>
            <a:fld id="{CB722B8B-BB2A-4646-AA63-080B4EBA3C69}" type="slidenum">
              <a:rPr lang="en-US" smtClean="0"/>
              <a:t>7</a:t>
            </a:fld>
            <a:endParaRPr lang="en-US" dirty="0"/>
          </a:p>
        </p:txBody>
      </p:sp>
    </p:spTree>
    <p:extLst>
      <p:ext uri="{BB962C8B-B14F-4D97-AF65-F5344CB8AC3E}">
        <p14:creationId xmlns:p14="http://schemas.microsoft.com/office/powerpoint/2010/main" val="71682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F291-38B4-41CB-86A0-111A0830D179}"/>
              </a:ext>
            </a:extLst>
          </p:cNvPr>
          <p:cNvSpPr>
            <a:spLocks noGrp="1"/>
          </p:cNvSpPr>
          <p:nvPr>
            <p:ph type="title"/>
          </p:nvPr>
        </p:nvSpPr>
        <p:spPr/>
        <p:txBody>
          <a:bodyPr>
            <a:normAutofit/>
          </a:bodyPr>
          <a:lstStyle/>
          <a:p>
            <a:pPr algn="ctr"/>
            <a:r>
              <a:rPr lang="en-US" sz="4000" dirty="0">
                <a:effectLst/>
                <a:latin typeface="+mn-lt"/>
                <a:ea typeface="Calibri" panose="020F0502020204030204" pitchFamily="34" charset="0"/>
              </a:rPr>
              <a:t>Documentation of Skills Progression (con’t #2)</a:t>
            </a:r>
            <a:endParaRPr lang="en-US" sz="4000" dirty="0">
              <a:latin typeface="+mn-lt"/>
            </a:endParaRPr>
          </a:p>
        </p:txBody>
      </p:sp>
      <p:sp>
        <p:nvSpPr>
          <p:cNvPr id="3" name="Content Placeholder 2">
            <a:extLst>
              <a:ext uri="{FF2B5EF4-FFF2-40B4-BE49-F238E27FC236}">
                <a16:creationId xmlns:a16="http://schemas.microsoft.com/office/drawing/2014/main" id="{58E0A283-C757-40C8-AB04-57C7E0B2A21C}"/>
              </a:ext>
            </a:extLst>
          </p:cNvPr>
          <p:cNvSpPr>
            <a:spLocks noGrp="1"/>
          </p:cNvSpPr>
          <p:nvPr>
            <p:ph idx="1"/>
          </p:nvPr>
        </p:nvSpPr>
        <p:spPr/>
        <p:txBody>
          <a:bodyPr>
            <a:normAutofit/>
          </a:bodyPr>
          <a:lstStyle/>
          <a:p>
            <a:pPr marL="0" indent="0">
              <a:buNone/>
            </a:pPr>
            <a:r>
              <a:rPr lang="en-US" sz="2400" dirty="0">
                <a:effectLst/>
                <a:ea typeface="Times New Roman" panose="02020603050405020304" pitchFamily="18" charset="0"/>
              </a:rPr>
              <a:t>Documentation item #1 (see chart above slide #6</a:t>
            </a:r>
            <a:r>
              <a:rPr lang="en-US" sz="2400" dirty="0">
                <a:ea typeface="Times New Roman" panose="02020603050405020304" pitchFamily="18" charset="0"/>
              </a:rPr>
              <a:t>).</a:t>
            </a:r>
            <a:endParaRPr lang="en-US" sz="2400" dirty="0">
              <a:effectLst/>
              <a:ea typeface="Times New Roman" panose="02020603050405020304" pitchFamily="18" charset="0"/>
            </a:endParaRPr>
          </a:p>
          <a:p>
            <a:r>
              <a:rPr lang="en-US" sz="2400" dirty="0">
                <a:effectLst/>
                <a:ea typeface="Times New Roman" panose="02020603050405020304" pitchFamily="18" charset="0"/>
              </a:rPr>
              <a:t>Exam results or a certification of completion</a:t>
            </a:r>
            <a:r>
              <a:rPr lang="en-US" dirty="0">
                <a:effectLst/>
                <a:ea typeface="Times New Roman" panose="02020603050405020304" pitchFamily="18" charset="0"/>
              </a:rPr>
              <a:t>.  </a:t>
            </a:r>
          </a:p>
          <a:p>
            <a:pPr marL="457200" lvl="1" indent="0">
              <a:buNone/>
            </a:pPr>
            <a:r>
              <a:rPr lang="en-US" dirty="0">
                <a:effectLst/>
                <a:ea typeface="Times New Roman" panose="02020603050405020304" pitchFamily="18" charset="0"/>
              </a:rPr>
              <a:t>This does not mean the completion document that participants receive when they finish a class and complete a certain number hours of class time.  Instead, this means a document verifying they completed the exam.  </a:t>
            </a:r>
          </a:p>
          <a:p>
            <a:r>
              <a:rPr lang="en-US" sz="2400" dirty="0">
                <a:effectLst/>
                <a:ea typeface="Times New Roman" panose="02020603050405020304" pitchFamily="18" charset="0"/>
              </a:rPr>
              <a:t>Local Areas will have to discuss with training providers what type of document they can offer containing the necessary information.  In some cases, it may be an email from the provider discussing exam results, passing grade, benchmarks such as Backing Maneuvers, the date of the exam.</a:t>
            </a:r>
          </a:p>
          <a:p>
            <a:endParaRPr lang="en-US" dirty="0"/>
          </a:p>
        </p:txBody>
      </p:sp>
      <p:sp>
        <p:nvSpPr>
          <p:cNvPr id="5" name="Slide Number Placeholder 4">
            <a:extLst>
              <a:ext uri="{FF2B5EF4-FFF2-40B4-BE49-F238E27FC236}">
                <a16:creationId xmlns:a16="http://schemas.microsoft.com/office/drawing/2014/main" id="{B580D916-23D8-4937-9885-AE1D32DF1195}"/>
              </a:ext>
            </a:extLst>
          </p:cNvPr>
          <p:cNvSpPr>
            <a:spLocks noGrp="1"/>
          </p:cNvSpPr>
          <p:nvPr>
            <p:ph type="sldNum" sz="quarter" idx="12"/>
          </p:nvPr>
        </p:nvSpPr>
        <p:spPr/>
        <p:txBody>
          <a:bodyPr/>
          <a:lstStyle/>
          <a:p>
            <a:fld id="{CB722B8B-BB2A-4646-AA63-080B4EBA3C69}" type="slidenum">
              <a:rPr lang="en-US" smtClean="0"/>
              <a:t>8</a:t>
            </a:fld>
            <a:endParaRPr lang="en-US" dirty="0"/>
          </a:p>
        </p:txBody>
      </p:sp>
    </p:spTree>
    <p:extLst>
      <p:ext uri="{BB962C8B-B14F-4D97-AF65-F5344CB8AC3E}">
        <p14:creationId xmlns:p14="http://schemas.microsoft.com/office/powerpoint/2010/main" val="1444347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02F24-F585-4A92-AA48-9FA163DFCEAE}"/>
              </a:ext>
            </a:extLst>
          </p:cNvPr>
          <p:cNvSpPr>
            <a:spLocks noGrp="1"/>
          </p:cNvSpPr>
          <p:nvPr>
            <p:ph type="title"/>
          </p:nvPr>
        </p:nvSpPr>
        <p:spPr/>
        <p:txBody>
          <a:bodyPr>
            <a:normAutofit/>
          </a:bodyPr>
          <a:lstStyle/>
          <a:p>
            <a:pPr algn="ctr"/>
            <a:r>
              <a:rPr lang="en-US" sz="4000" dirty="0">
                <a:effectLst/>
                <a:latin typeface="+mn-lt"/>
                <a:ea typeface="Calibri" panose="020F0502020204030204" pitchFamily="34" charset="0"/>
              </a:rPr>
              <a:t>Documentation for Skills Progression (con’t #3)</a:t>
            </a:r>
            <a:endParaRPr lang="en-US" sz="4000" dirty="0">
              <a:latin typeface="+mn-lt"/>
            </a:endParaRPr>
          </a:p>
        </p:txBody>
      </p:sp>
      <p:sp>
        <p:nvSpPr>
          <p:cNvPr id="3" name="Content Placeholder 2">
            <a:extLst>
              <a:ext uri="{FF2B5EF4-FFF2-40B4-BE49-F238E27FC236}">
                <a16:creationId xmlns:a16="http://schemas.microsoft.com/office/drawing/2014/main" id="{9386CD5D-067D-4402-B4D2-417F7E67A75C}"/>
              </a:ext>
            </a:extLst>
          </p:cNvPr>
          <p:cNvSpPr>
            <a:spLocks noGrp="1"/>
          </p:cNvSpPr>
          <p:nvPr>
            <p:ph idx="1"/>
          </p:nvPr>
        </p:nvSpPr>
        <p:spPr/>
        <p:txBody>
          <a:bodyPr/>
          <a:lstStyle/>
          <a:p>
            <a:r>
              <a:rPr lang="en-US" sz="2800" dirty="0">
                <a:effectLst/>
                <a:ea typeface="Times New Roman" panose="02020603050405020304" pitchFamily="18" charset="0"/>
              </a:rPr>
              <a:t>A truck driving school may not offer participants a written exam for a benchmark such as backing maneuvers.  Instead of a written exam it may be an exam where the participant actually demonstrates skill to back up and maneuver the truck.  </a:t>
            </a:r>
          </a:p>
          <a:p>
            <a:r>
              <a:rPr lang="en-US" sz="2800" dirty="0">
                <a:effectLst/>
                <a:ea typeface="Times New Roman" panose="02020603050405020304" pitchFamily="18" charset="0"/>
              </a:rPr>
              <a:t>Remember that all training providers do not operate the same.  There may be differences between providers and different occupations.  </a:t>
            </a:r>
            <a:endParaRPr lang="en-US" sz="28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B9B5396-9966-4C72-A836-C1F715FB3960}"/>
              </a:ext>
            </a:extLst>
          </p:cNvPr>
          <p:cNvSpPr>
            <a:spLocks noGrp="1"/>
          </p:cNvSpPr>
          <p:nvPr>
            <p:ph type="sldNum" sz="quarter" idx="12"/>
          </p:nvPr>
        </p:nvSpPr>
        <p:spPr/>
        <p:txBody>
          <a:bodyPr/>
          <a:lstStyle/>
          <a:p>
            <a:fld id="{CB722B8B-BB2A-4646-AA63-080B4EBA3C69}" type="slidenum">
              <a:rPr lang="en-US" smtClean="0"/>
              <a:t>9</a:t>
            </a:fld>
            <a:endParaRPr lang="en-US" dirty="0"/>
          </a:p>
        </p:txBody>
      </p:sp>
    </p:spTree>
    <p:extLst>
      <p:ext uri="{BB962C8B-B14F-4D97-AF65-F5344CB8AC3E}">
        <p14:creationId xmlns:p14="http://schemas.microsoft.com/office/powerpoint/2010/main" val="3818660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2731</TotalTime>
  <Words>3326</Words>
  <Application>Microsoft Office PowerPoint</Application>
  <PresentationFormat>Widescreen</PresentationFormat>
  <Paragraphs>283</Paragraphs>
  <Slides>42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Avenir LT Std 55 Roman</vt:lpstr>
      <vt:lpstr>Calibri</vt:lpstr>
      <vt:lpstr>Calibri Light</vt:lpstr>
      <vt:lpstr>Courier New</vt:lpstr>
      <vt:lpstr>Wingdings</vt:lpstr>
      <vt:lpstr>Office Theme</vt:lpstr>
      <vt:lpstr>   WIOA Training Academy Data Validation Documentation Training Sandy Monaco &amp; Heather Pipkin &amp; James Moss TEAMS February 10, 2022; 10:00–11:30am  </vt:lpstr>
      <vt:lpstr>Other Information Added to Training</vt:lpstr>
      <vt:lpstr>Purpose of Training </vt:lpstr>
      <vt:lpstr>Skills Progression Definition #1810</vt:lpstr>
      <vt:lpstr>Diesel Driving Academy Student Evaluation Report This is an example of DDA’s Student Evaluation Report.  We are not saying that all documentation must look exactly like this.  This is an example.</vt:lpstr>
      <vt:lpstr>   Skills Progression definition has two parts: #1 &amp; #2.  Both are about an exam.   Four types of documentation are allowed.  Only the 4th is a credential.   NOTE:  Definition number on left does not necessarily correspond to documentation number on right  </vt:lpstr>
      <vt:lpstr>Documentation of Skills Progression </vt:lpstr>
      <vt:lpstr>Documentation of Skills Progression (con’t #2)</vt:lpstr>
      <vt:lpstr>Documentation for Skills Progression (con’t #3)</vt:lpstr>
      <vt:lpstr>Completion Document for (number of hours in class) #1332</vt:lpstr>
      <vt:lpstr>  Benchmarks/Skills for Truck Driving from Diesel Driving Academy in Little Rock Information from the Student Evaluation Report   </vt:lpstr>
      <vt:lpstr>Review of Diesel Driving Academy Benchmarks </vt:lpstr>
      <vt:lpstr>Review of Diesel Driving Academy Benchmarks (con’t #2) </vt:lpstr>
      <vt:lpstr>High School Population</vt:lpstr>
      <vt:lpstr>High School &amp; College Population </vt:lpstr>
      <vt:lpstr>GED </vt:lpstr>
      <vt:lpstr>Examples of Other Occupations </vt:lpstr>
      <vt:lpstr>Set but not Attained</vt:lpstr>
      <vt:lpstr>       Documentation For Type of Credential &amp; Date #1800 &amp; #1801  NOTE:  This PPT training is not a training on how to attain the credential performance measure.  It is about documenting #1800 &amp; #1801.</vt:lpstr>
      <vt:lpstr>Documentation Items for Type of Credential &amp; Date #1800 &amp; #1801 There are 4 items to document these elements other than a credential.  You may not be able to get a copy of a credential.  Whatever doc is used, the doc must contain the type of credential earned &amp; date.</vt:lpstr>
      <vt:lpstr>4th Quarter Credential Outcomes Data entry in AJL</vt:lpstr>
      <vt:lpstr>PIRL(DOL) Collects Credential Data</vt:lpstr>
      <vt:lpstr>TEGLs:  Completion Documents not Allowed </vt:lpstr>
      <vt:lpstr>College Certificates Used as Doc</vt:lpstr>
      <vt:lpstr>Additional Information</vt:lpstr>
      <vt:lpstr>All ISY Must have an MSG</vt:lpstr>
      <vt:lpstr>If no MSGs are set, will the Participant be in the MSG Performance Measure?</vt:lpstr>
      <vt:lpstr>How Does the Participant get in the MSG NUM?</vt:lpstr>
      <vt:lpstr>Should Unattained MSGs be Closed at the End of a PY?</vt:lpstr>
      <vt:lpstr>Opening Two of the Same Type of MSG</vt:lpstr>
      <vt:lpstr>MSGs Included in Performance and in Skills Count</vt:lpstr>
      <vt:lpstr>This is the MSG count section of the Annual Report.  One MSG is counted in each type.</vt:lpstr>
      <vt:lpstr>Will the Participant Continue to be in the DEN if they Complete Training?</vt:lpstr>
      <vt:lpstr>Entering Data in AJL and Documenting Skills Progression &amp; Credentials </vt:lpstr>
      <vt:lpstr>Homework</vt:lpstr>
      <vt:lpstr>PowerPoint Presentation</vt:lpstr>
      <vt:lpstr>FUN FACT </vt:lpstr>
      <vt:lpstr>ELROY WILLOUGHBY Program Operations Chief </vt:lpstr>
      <vt:lpstr>Beverly Lovett Assistant Deputy Director, Office of Employment Assistance </vt:lpstr>
      <vt:lpstr>Chad Brown AWDB Director</vt:lpstr>
      <vt:lpstr>National Softball Hall of Fame </vt:lpstr>
      <vt:lpstr>Beverly Lovett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Chip McAfee</dc:creator>
  <cp:lastModifiedBy>Sterling Washington (AWC)</cp:lastModifiedBy>
  <cp:revision>178</cp:revision>
  <cp:lastPrinted>2022-01-31T20:17:18Z</cp:lastPrinted>
  <dcterms:created xsi:type="dcterms:W3CDTF">2020-02-26T20:46:56Z</dcterms:created>
  <dcterms:modified xsi:type="dcterms:W3CDTF">2022-02-14T18:47:41Z</dcterms:modified>
</cp:coreProperties>
</file>