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3" r:id="rId1"/>
  </p:sldMasterIdLst>
  <p:notesMasterIdLst>
    <p:notesMasterId r:id="rId25"/>
  </p:notesMasterIdLst>
  <p:sldIdLst>
    <p:sldId id="256" r:id="rId2"/>
    <p:sldId id="257" r:id="rId3"/>
    <p:sldId id="258" r:id="rId4"/>
    <p:sldId id="259" r:id="rId5"/>
    <p:sldId id="260" r:id="rId6"/>
    <p:sldId id="262" r:id="rId7"/>
    <p:sldId id="263" r:id="rId8"/>
    <p:sldId id="264" r:id="rId9"/>
    <p:sldId id="265" r:id="rId10"/>
    <p:sldId id="266" r:id="rId11"/>
    <p:sldId id="267" r:id="rId12"/>
    <p:sldId id="269" r:id="rId13"/>
    <p:sldId id="273" r:id="rId14"/>
    <p:sldId id="287" r:id="rId15"/>
    <p:sldId id="271" r:id="rId16"/>
    <p:sldId id="272" r:id="rId17"/>
    <p:sldId id="270" r:id="rId18"/>
    <p:sldId id="274" r:id="rId19"/>
    <p:sldId id="285" r:id="rId20"/>
    <p:sldId id="275" r:id="rId21"/>
    <p:sldId id="283" r:id="rId22"/>
    <p:sldId id="284" r:id="rId23"/>
    <p:sldId id="282"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5226" autoAdjust="0"/>
  </p:normalViewPr>
  <p:slideViewPr>
    <p:cSldViewPr snapToGrid="0">
      <p:cViewPr varScale="1">
        <p:scale>
          <a:sx n="48" d="100"/>
          <a:sy n="48" d="100"/>
        </p:scale>
        <p:origin x="173" y="58"/>
      </p:cViewPr>
      <p:guideLst/>
    </p:cSldViewPr>
  </p:slideViewPr>
  <p:outlineViewPr>
    <p:cViewPr>
      <p:scale>
        <a:sx n="33" d="100"/>
        <a:sy n="33" d="100"/>
      </p:scale>
      <p:origin x="0" y="-6048"/>
    </p:cViewPr>
  </p:outlineViewPr>
  <p:notesTextViewPr>
    <p:cViewPr>
      <p:scale>
        <a:sx n="1" d="1"/>
        <a:sy n="1" d="1"/>
      </p:scale>
      <p:origin x="0" y="0"/>
    </p:cViewPr>
  </p:notesTextViewPr>
  <p:notesViewPr>
    <p:cSldViewPr snapToGrid="0">
      <p:cViewPr varScale="1">
        <p:scale>
          <a:sx n="62" d="100"/>
          <a:sy n="62" d="100"/>
        </p:scale>
        <p:origin x="3154"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4534CF-F637-491B-BA97-692AF39035BE}" type="datetimeFigureOut">
              <a:rPr lang="en-US" smtClean="0"/>
              <a:t>3/17/2022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71CC7E-6976-495B-BE5D-1565C24BA292}" type="slidenum">
              <a:rPr lang="en-US" smtClean="0"/>
              <a:t>‹#›</a:t>
            </a:fld>
            <a:endParaRPr lang="en-US"/>
          </a:p>
        </p:txBody>
      </p:sp>
    </p:spTree>
    <p:extLst>
      <p:ext uri="{BB962C8B-B14F-4D97-AF65-F5344CB8AC3E}">
        <p14:creationId xmlns:p14="http://schemas.microsoft.com/office/powerpoint/2010/main" val="41757245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7BA5DC5-EF17-4ACA-8F91-1A07259DCFAA}" type="datetimeFigureOut">
              <a:rPr lang="en-US" smtClean="0"/>
              <a:t>3/17/2022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B8D94F-60B0-48C9-AE4E-2C75E8E27B95}" type="slidenum">
              <a:rPr lang="en-US" smtClean="0"/>
              <a:t>‹#›</a:t>
            </a:fld>
            <a:endParaRPr lang="en-US"/>
          </a:p>
        </p:txBody>
      </p:sp>
    </p:spTree>
    <p:extLst>
      <p:ext uri="{BB962C8B-B14F-4D97-AF65-F5344CB8AC3E}">
        <p14:creationId xmlns:p14="http://schemas.microsoft.com/office/powerpoint/2010/main" val="32923418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7BA5DC5-EF17-4ACA-8F91-1A07259DCFAA}" type="datetimeFigureOut">
              <a:rPr lang="en-US" smtClean="0"/>
              <a:t>3/17/2022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B8D94F-60B0-48C9-AE4E-2C75E8E27B95}" type="slidenum">
              <a:rPr lang="en-US" smtClean="0"/>
              <a:t>‹#›</a:t>
            </a:fld>
            <a:endParaRPr lang="en-US"/>
          </a:p>
        </p:txBody>
      </p:sp>
    </p:spTree>
    <p:extLst>
      <p:ext uri="{BB962C8B-B14F-4D97-AF65-F5344CB8AC3E}">
        <p14:creationId xmlns:p14="http://schemas.microsoft.com/office/powerpoint/2010/main" val="1655758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7BA5DC5-EF17-4ACA-8F91-1A07259DCFAA}" type="datetimeFigureOut">
              <a:rPr lang="en-US" smtClean="0"/>
              <a:t>3/17/2022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B8D94F-60B0-48C9-AE4E-2C75E8E27B95}"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0440561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7BA5DC5-EF17-4ACA-8F91-1A07259DCFAA}" type="datetimeFigureOut">
              <a:rPr lang="en-US" smtClean="0"/>
              <a:t>3/17/2022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B8D94F-60B0-48C9-AE4E-2C75E8E27B95}" type="slidenum">
              <a:rPr lang="en-US" smtClean="0"/>
              <a:t>‹#›</a:t>
            </a:fld>
            <a:endParaRPr lang="en-US"/>
          </a:p>
        </p:txBody>
      </p:sp>
    </p:spTree>
    <p:extLst>
      <p:ext uri="{BB962C8B-B14F-4D97-AF65-F5344CB8AC3E}">
        <p14:creationId xmlns:p14="http://schemas.microsoft.com/office/powerpoint/2010/main" val="34259102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7BA5DC5-EF17-4ACA-8F91-1A07259DCFAA}" type="datetimeFigureOut">
              <a:rPr lang="en-US" smtClean="0"/>
              <a:t>3/17/2022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B8D94F-60B0-48C9-AE4E-2C75E8E27B95}"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276048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7BA5DC5-EF17-4ACA-8F91-1A07259DCFAA}" type="datetimeFigureOut">
              <a:rPr lang="en-US" smtClean="0"/>
              <a:t>3/17/2022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B8D94F-60B0-48C9-AE4E-2C75E8E27B95}" type="slidenum">
              <a:rPr lang="en-US" smtClean="0"/>
              <a:t>‹#›</a:t>
            </a:fld>
            <a:endParaRPr lang="en-US"/>
          </a:p>
        </p:txBody>
      </p:sp>
    </p:spTree>
    <p:extLst>
      <p:ext uri="{BB962C8B-B14F-4D97-AF65-F5344CB8AC3E}">
        <p14:creationId xmlns:p14="http://schemas.microsoft.com/office/powerpoint/2010/main" val="18357942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7BA5DC5-EF17-4ACA-8F91-1A07259DCFAA}" type="datetimeFigureOut">
              <a:rPr lang="en-US" smtClean="0"/>
              <a:t>3/17/2022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B8D94F-60B0-48C9-AE4E-2C75E8E27B95}" type="slidenum">
              <a:rPr lang="en-US" smtClean="0"/>
              <a:t>‹#›</a:t>
            </a:fld>
            <a:endParaRPr lang="en-US"/>
          </a:p>
        </p:txBody>
      </p:sp>
    </p:spTree>
    <p:extLst>
      <p:ext uri="{BB962C8B-B14F-4D97-AF65-F5344CB8AC3E}">
        <p14:creationId xmlns:p14="http://schemas.microsoft.com/office/powerpoint/2010/main" val="31667784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7BA5DC5-EF17-4ACA-8F91-1A07259DCFAA}" type="datetimeFigureOut">
              <a:rPr lang="en-US" smtClean="0"/>
              <a:t>3/17/2022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B8D94F-60B0-48C9-AE4E-2C75E8E27B95}" type="slidenum">
              <a:rPr lang="en-US" smtClean="0"/>
              <a:t>‹#›</a:t>
            </a:fld>
            <a:endParaRPr lang="en-US"/>
          </a:p>
        </p:txBody>
      </p:sp>
    </p:spTree>
    <p:extLst>
      <p:ext uri="{BB962C8B-B14F-4D97-AF65-F5344CB8AC3E}">
        <p14:creationId xmlns:p14="http://schemas.microsoft.com/office/powerpoint/2010/main" val="2790093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7BA5DC5-EF17-4ACA-8F91-1A07259DCFAA}" type="datetimeFigureOut">
              <a:rPr lang="en-US" smtClean="0"/>
              <a:t>3/17/2022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B8D94F-60B0-48C9-AE4E-2C75E8E27B95}" type="slidenum">
              <a:rPr lang="en-US" smtClean="0"/>
              <a:t>‹#›</a:t>
            </a:fld>
            <a:endParaRPr lang="en-US"/>
          </a:p>
        </p:txBody>
      </p:sp>
    </p:spTree>
    <p:extLst>
      <p:ext uri="{BB962C8B-B14F-4D97-AF65-F5344CB8AC3E}">
        <p14:creationId xmlns:p14="http://schemas.microsoft.com/office/powerpoint/2010/main" val="3590507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7BA5DC5-EF17-4ACA-8F91-1A07259DCFAA}" type="datetimeFigureOut">
              <a:rPr lang="en-US" smtClean="0"/>
              <a:t>3/17/2022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B8D94F-60B0-48C9-AE4E-2C75E8E27B95}" type="slidenum">
              <a:rPr lang="en-US" smtClean="0"/>
              <a:t>‹#›</a:t>
            </a:fld>
            <a:endParaRPr lang="en-US"/>
          </a:p>
        </p:txBody>
      </p:sp>
    </p:spTree>
    <p:extLst>
      <p:ext uri="{BB962C8B-B14F-4D97-AF65-F5344CB8AC3E}">
        <p14:creationId xmlns:p14="http://schemas.microsoft.com/office/powerpoint/2010/main" val="15552468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7BA5DC5-EF17-4ACA-8F91-1A07259DCFAA}" type="datetimeFigureOut">
              <a:rPr lang="en-US" smtClean="0"/>
              <a:t>3/17/2022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B8D94F-60B0-48C9-AE4E-2C75E8E27B95}" type="slidenum">
              <a:rPr lang="en-US" smtClean="0"/>
              <a:t>‹#›</a:t>
            </a:fld>
            <a:endParaRPr lang="en-US"/>
          </a:p>
        </p:txBody>
      </p:sp>
    </p:spTree>
    <p:extLst>
      <p:ext uri="{BB962C8B-B14F-4D97-AF65-F5344CB8AC3E}">
        <p14:creationId xmlns:p14="http://schemas.microsoft.com/office/powerpoint/2010/main" val="14715678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7BA5DC5-EF17-4ACA-8F91-1A07259DCFAA}" type="datetimeFigureOut">
              <a:rPr lang="en-US" smtClean="0"/>
              <a:t>3/17/2022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B8D94F-60B0-48C9-AE4E-2C75E8E27B95}" type="slidenum">
              <a:rPr lang="en-US" smtClean="0"/>
              <a:t>‹#›</a:t>
            </a:fld>
            <a:endParaRPr lang="en-US"/>
          </a:p>
        </p:txBody>
      </p:sp>
    </p:spTree>
    <p:extLst>
      <p:ext uri="{BB962C8B-B14F-4D97-AF65-F5344CB8AC3E}">
        <p14:creationId xmlns:p14="http://schemas.microsoft.com/office/powerpoint/2010/main" val="3502579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7BA5DC5-EF17-4ACA-8F91-1A07259DCFAA}" type="datetimeFigureOut">
              <a:rPr lang="en-US" smtClean="0"/>
              <a:t>3/17/2022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B8D94F-60B0-48C9-AE4E-2C75E8E27B95}" type="slidenum">
              <a:rPr lang="en-US" smtClean="0"/>
              <a:t>‹#›</a:t>
            </a:fld>
            <a:endParaRPr lang="en-US"/>
          </a:p>
        </p:txBody>
      </p:sp>
    </p:spTree>
    <p:extLst>
      <p:ext uri="{BB962C8B-B14F-4D97-AF65-F5344CB8AC3E}">
        <p14:creationId xmlns:p14="http://schemas.microsoft.com/office/powerpoint/2010/main" val="4123686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BA5DC5-EF17-4ACA-8F91-1A07259DCFAA}" type="datetimeFigureOut">
              <a:rPr lang="en-US" smtClean="0"/>
              <a:t>3/17/2022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B8D94F-60B0-48C9-AE4E-2C75E8E27B95}" type="slidenum">
              <a:rPr lang="en-US" smtClean="0"/>
              <a:t>‹#›</a:t>
            </a:fld>
            <a:endParaRPr lang="en-US"/>
          </a:p>
        </p:txBody>
      </p:sp>
    </p:spTree>
    <p:extLst>
      <p:ext uri="{BB962C8B-B14F-4D97-AF65-F5344CB8AC3E}">
        <p14:creationId xmlns:p14="http://schemas.microsoft.com/office/powerpoint/2010/main" val="728915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7BA5DC5-EF17-4ACA-8F91-1A07259DCFAA}" type="datetimeFigureOut">
              <a:rPr lang="en-US" smtClean="0"/>
              <a:t>3/17/2022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B8D94F-60B0-48C9-AE4E-2C75E8E27B95}" type="slidenum">
              <a:rPr lang="en-US" smtClean="0"/>
              <a:t>‹#›</a:t>
            </a:fld>
            <a:endParaRPr lang="en-US"/>
          </a:p>
        </p:txBody>
      </p:sp>
    </p:spTree>
    <p:extLst>
      <p:ext uri="{BB962C8B-B14F-4D97-AF65-F5344CB8AC3E}">
        <p14:creationId xmlns:p14="http://schemas.microsoft.com/office/powerpoint/2010/main" val="4753514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7BA5DC5-EF17-4ACA-8F91-1A07259DCFAA}" type="datetimeFigureOut">
              <a:rPr lang="en-US" smtClean="0"/>
              <a:t>3/17/2022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B8D94F-60B0-48C9-AE4E-2C75E8E27B95}" type="slidenum">
              <a:rPr lang="en-US" smtClean="0"/>
              <a:t>‹#›</a:t>
            </a:fld>
            <a:endParaRPr lang="en-US"/>
          </a:p>
        </p:txBody>
      </p:sp>
    </p:spTree>
    <p:extLst>
      <p:ext uri="{BB962C8B-B14F-4D97-AF65-F5344CB8AC3E}">
        <p14:creationId xmlns:p14="http://schemas.microsoft.com/office/powerpoint/2010/main" val="33107136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7BA5DC5-EF17-4ACA-8F91-1A07259DCFAA}" type="datetimeFigureOut">
              <a:rPr lang="en-US" smtClean="0"/>
              <a:t>3/17/2022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7B8D94F-60B0-48C9-AE4E-2C75E8E27B95}" type="slidenum">
              <a:rPr lang="en-US" smtClean="0"/>
              <a:t>‹#›</a:t>
            </a:fld>
            <a:endParaRPr lang="en-US"/>
          </a:p>
        </p:txBody>
      </p:sp>
    </p:spTree>
    <p:extLst>
      <p:ext uri="{BB962C8B-B14F-4D97-AF65-F5344CB8AC3E}">
        <p14:creationId xmlns:p14="http://schemas.microsoft.com/office/powerpoint/2010/main" val="2375989321"/>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 id="2147483755" r:id="rId12"/>
    <p:sldLayoutId id="2147483756" r:id="rId13"/>
    <p:sldLayoutId id="2147483757" r:id="rId14"/>
    <p:sldLayoutId id="2147483758" r:id="rId15"/>
    <p:sldLayoutId id="21474837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hyperlink" Target="https://openclipart.org/detail/26273/reminder_hand-by-bpcomp" TargetMode="External"/><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http://anabelblascomartin.blogspot.it/2015_03_01_archive.html" TargetMode="External"/><Relationship Id="rId2" Type="http://schemas.openxmlformats.org/officeDocument/2006/relationships/image" Target="../media/image2.jpg"/><Relationship Id="rId1" Type="http://schemas.openxmlformats.org/officeDocument/2006/relationships/slideLayout" Target="../slideLayouts/slideLayout7.xml"/><Relationship Id="rId4" Type="http://schemas.openxmlformats.org/officeDocument/2006/relationships/hyperlink" Target="https://creativecommons.org/licenses/by-nc-nd/3.0/"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hyperlink" Target="http://www.mynextmove.org/"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93B945-0AB5-4D9F-877A-E60106E993BE}"/>
              </a:ext>
            </a:extLst>
          </p:cNvPr>
          <p:cNvSpPr>
            <a:spLocks noGrp="1"/>
          </p:cNvSpPr>
          <p:nvPr>
            <p:ph type="ctrTitle"/>
          </p:nvPr>
        </p:nvSpPr>
        <p:spPr>
          <a:xfrm>
            <a:off x="740314" y="608649"/>
            <a:ext cx="8657439" cy="2055303"/>
          </a:xfrm>
        </p:spPr>
        <p:txBody>
          <a:bodyPr/>
          <a:lstStyle/>
          <a:p>
            <a:pPr algn="ctr"/>
            <a:r>
              <a:rPr lang="en-US" sz="4800" dirty="0">
                <a:solidFill>
                  <a:schemeClr val="tx1"/>
                </a:solidFill>
              </a:rPr>
              <a:t>Individual Employment Plan</a:t>
            </a:r>
            <a:br>
              <a:rPr lang="en-US" sz="4800" dirty="0">
                <a:solidFill>
                  <a:schemeClr val="tx1"/>
                </a:solidFill>
              </a:rPr>
            </a:br>
            <a:r>
              <a:rPr lang="en-US" sz="4800" dirty="0">
                <a:solidFill>
                  <a:schemeClr val="tx1"/>
                </a:solidFill>
              </a:rPr>
              <a:t>and</a:t>
            </a:r>
            <a:br>
              <a:rPr lang="en-US" sz="4800" dirty="0">
                <a:solidFill>
                  <a:schemeClr val="tx1"/>
                </a:solidFill>
              </a:rPr>
            </a:br>
            <a:r>
              <a:rPr lang="en-US" sz="4800" dirty="0">
                <a:solidFill>
                  <a:schemeClr val="tx1"/>
                </a:solidFill>
              </a:rPr>
              <a:t>Individual Service Strategy</a:t>
            </a:r>
          </a:p>
        </p:txBody>
      </p:sp>
      <p:sp>
        <p:nvSpPr>
          <p:cNvPr id="3" name="Subtitle 2">
            <a:extLst>
              <a:ext uri="{FF2B5EF4-FFF2-40B4-BE49-F238E27FC236}">
                <a16:creationId xmlns:a16="http://schemas.microsoft.com/office/drawing/2014/main" id="{181E7ADA-7714-4CF1-9F17-398A41B07ED3}"/>
              </a:ext>
            </a:extLst>
          </p:cNvPr>
          <p:cNvSpPr>
            <a:spLocks noGrp="1"/>
          </p:cNvSpPr>
          <p:nvPr>
            <p:ph type="subTitle" idx="1"/>
          </p:nvPr>
        </p:nvSpPr>
        <p:spPr>
          <a:xfrm>
            <a:off x="1100831" y="3098153"/>
            <a:ext cx="8296922" cy="2459269"/>
          </a:xfrm>
        </p:spPr>
        <p:txBody>
          <a:bodyPr>
            <a:normAutofit fontScale="92500" lnSpcReduction="10000"/>
          </a:bodyPr>
          <a:lstStyle/>
          <a:p>
            <a:pPr algn="ctr"/>
            <a:r>
              <a:rPr lang="en-US" sz="2100" b="1" dirty="0"/>
              <a:t>WIOA TRAINING ACADEMY</a:t>
            </a:r>
          </a:p>
          <a:p>
            <a:pPr algn="ctr"/>
            <a:r>
              <a:rPr lang="en-US" sz="2100" b="1" dirty="0"/>
              <a:t>4</a:t>
            </a:r>
            <a:r>
              <a:rPr lang="en-US" sz="2100" b="1" baseline="30000" dirty="0"/>
              <a:t>th</a:t>
            </a:r>
            <a:r>
              <a:rPr lang="en-US" sz="2100" b="1" dirty="0"/>
              <a:t> Training Module</a:t>
            </a:r>
          </a:p>
          <a:p>
            <a:pPr algn="ctr"/>
            <a:r>
              <a:rPr lang="en-US" sz="2100" b="1" dirty="0"/>
              <a:t>March 17, 2022</a:t>
            </a:r>
          </a:p>
          <a:p>
            <a:pPr algn="ctr"/>
            <a:r>
              <a:rPr lang="en-US" sz="2100" b="1" dirty="0"/>
              <a:t>10:00 a.m. – 11:30 a.m.</a:t>
            </a:r>
          </a:p>
          <a:p>
            <a:pPr algn="ctr"/>
            <a:r>
              <a:rPr lang="en-US" sz="2100" b="1" dirty="0"/>
              <a:t>Originated by: Heather Pipkin (Eastern)</a:t>
            </a:r>
          </a:p>
          <a:p>
            <a:pPr algn="ctr"/>
            <a:r>
              <a:rPr lang="en-US" sz="2100" b="1" dirty="0"/>
              <a:t>Presented by: April Turner (NW) and Annette Hughey (SW)</a:t>
            </a:r>
          </a:p>
          <a:p>
            <a:pPr algn="ctr"/>
            <a:endParaRPr lang="en-US" dirty="0"/>
          </a:p>
          <a:p>
            <a:endParaRPr lang="en-US" dirty="0"/>
          </a:p>
        </p:txBody>
      </p:sp>
    </p:spTree>
    <p:extLst>
      <p:ext uri="{BB962C8B-B14F-4D97-AF65-F5344CB8AC3E}">
        <p14:creationId xmlns:p14="http://schemas.microsoft.com/office/powerpoint/2010/main" val="33423570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49278-FC59-49AC-824E-AE48FA4BEBA4}"/>
              </a:ext>
            </a:extLst>
          </p:cNvPr>
          <p:cNvSpPr>
            <a:spLocks noGrp="1"/>
          </p:cNvSpPr>
          <p:nvPr>
            <p:ph type="title"/>
          </p:nvPr>
        </p:nvSpPr>
        <p:spPr/>
        <p:txBody>
          <a:bodyPr>
            <a:normAutofit/>
          </a:bodyPr>
          <a:lstStyle/>
          <a:p>
            <a:pPr algn="ctr"/>
            <a:r>
              <a:rPr lang="en-US" sz="6000" dirty="0">
                <a:solidFill>
                  <a:schemeClr val="tx1"/>
                </a:solidFill>
              </a:rPr>
              <a:t>Potential Pathways</a:t>
            </a:r>
            <a:endParaRPr lang="en-US" sz="4000" dirty="0">
              <a:solidFill>
                <a:schemeClr val="tx1"/>
              </a:solidFill>
            </a:endParaRPr>
          </a:p>
        </p:txBody>
      </p:sp>
      <p:sp>
        <p:nvSpPr>
          <p:cNvPr id="3" name="TextBox 2">
            <a:extLst>
              <a:ext uri="{FF2B5EF4-FFF2-40B4-BE49-F238E27FC236}">
                <a16:creationId xmlns:a16="http://schemas.microsoft.com/office/drawing/2014/main" id="{3B82DE95-B7E9-4288-A7AE-5E040E58EA70}"/>
              </a:ext>
            </a:extLst>
          </p:cNvPr>
          <p:cNvSpPr txBox="1"/>
          <p:nvPr/>
        </p:nvSpPr>
        <p:spPr>
          <a:xfrm>
            <a:off x="852847" y="2374233"/>
            <a:ext cx="7956884" cy="2554545"/>
          </a:xfrm>
          <a:prstGeom prst="rect">
            <a:avLst/>
          </a:prstGeom>
          <a:noFill/>
        </p:spPr>
        <p:txBody>
          <a:bodyPr wrap="square" rtlCol="0">
            <a:spAutoFit/>
          </a:bodyPr>
          <a:lstStyle/>
          <a:p>
            <a:r>
              <a:rPr lang="en-US" sz="2800" dirty="0"/>
              <a:t>What are the participant’s employment goals? </a:t>
            </a:r>
          </a:p>
          <a:p>
            <a:endParaRPr lang="en-US" sz="2800" dirty="0"/>
          </a:p>
          <a:p>
            <a:r>
              <a:rPr lang="en-US" sz="2800" dirty="0"/>
              <a:t>What type of work are they looking for?</a:t>
            </a:r>
          </a:p>
          <a:p>
            <a:endParaRPr lang="en-US" sz="2800" dirty="0"/>
          </a:p>
          <a:p>
            <a:r>
              <a:rPr lang="en-US" sz="2400" i="1" dirty="0"/>
              <a:t>Remember: You don’t want to place a truck driver at a desk, a clerical worker as a janitor, etc.</a:t>
            </a:r>
          </a:p>
        </p:txBody>
      </p:sp>
    </p:spTree>
    <p:extLst>
      <p:ext uri="{BB962C8B-B14F-4D97-AF65-F5344CB8AC3E}">
        <p14:creationId xmlns:p14="http://schemas.microsoft.com/office/powerpoint/2010/main" val="3861609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49278-FC59-49AC-824E-AE48FA4BEBA4}"/>
              </a:ext>
            </a:extLst>
          </p:cNvPr>
          <p:cNvSpPr>
            <a:spLocks noGrp="1"/>
          </p:cNvSpPr>
          <p:nvPr>
            <p:ph type="title"/>
          </p:nvPr>
        </p:nvSpPr>
        <p:spPr>
          <a:xfrm>
            <a:off x="677334" y="609600"/>
            <a:ext cx="8596668" cy="1203158"/>
          </a:xfrm>
        </p:spPr>
        <p:txBody>
          <a:bodyPr>
            <a:normAutofit/>
          </a:bodyPr>
          <a:lstStyle/>
          <a:p>
            <a:pPr algn="ctr"/>
            <a:r>
              <a:rPr lang="en-US" sz="4400" dirty="0">
                <a:solidFill>
                  <a:schemeClr val="tx1"/>
                </a:solidFill>
              </a:rPr>
              <a:t>Long-term and Short-term Goals</a:t>
            </a:r>
          </a:p>
        </p:txBody>
      </p:sp>
      <p:sp>
        <p:nvSpPr>
          <p:cNvPr id="3" name="TextBox 2">
            <a:extLst>
              <a:ext uri="{FF2B5EF4-FFF2-40B4-BE49-F238E27FC236}">
                <a16:creationId xmlns:a16="http://schemas.microsoft.com/office/drawing/2014/main" id="{3B82DE95-B7E9-4288-A7AE-5E040E58EA70}"/>
              </a:ext>
            </a:extLst>
          </p:cNvPr>
          <p:cNvSpPr txBox="1"/>
          <p:nvPr/>
        </p:nvSpPr>
        <p:spPr>
          <a:xfrm>
            <a:off x="861724" y="2099025"/>
            <a:ext cx="7956884" cy="4087145"/>
          </a:xfrm>
          <a:prstGeom prst="rect">
            <a:avLst/>
          </a:prstGeom>
          <a:noFill/>
        </p:spPr>
        <p:txBody>
          <a:bodyPr wrap="square" rtlCol="0" anchor="ctr">
            <a:spAutoFit/>
          </a:bodyPr>
          <a:lstStyle/>
          <a:p>
            <a:r>
              <a:rPr lang="en-US" sz="2400" dirty="0"/>
              <a:t>Long-term goal - Intended overall outcome (full-time employment as a nurse); (complete nursing program)</a:t>
            </a:r>
          </a:p>
          <a:p>
            <a:endParaRPr lang="en-US" sz="2400" dirty="0"/>
          </a:p>
          <a:p>
            <a:r>
              <a:rPr lang="en-US" sz="2400" dirty="0"/>
              <a:t>Short-term goal(s) - Small achievements toward the long-term goal(s)</a:t>
            </a:r>
          </a:p>
          <a:p>
            <a:pPr marL="800100" lvl="1" indent="-342900">
              <a:lnSpc>
                <a:spcPct val="150000"/>
              </a:lnSpc>
              <a:buFont typeface="Arial" panose="020B0604020202020204" pitchFamily="34" charset="0"/>
              <a:buChar char="•"/>
            </a:pPr>
            <a:r>
              <a:rPr lang="en-US" sz="2400" dirty="0"/>
              <a:t>	Measurable Skills Gains goals</a:t>
            </a:r>
          </a:p>
          <a:p>
            <a:pPr marL="800100" lvl="1" indent="-342900">
              <a:lnSpc>
                <a:spcPct val="150000"/>
              </a:lnSpc>
              <a:buFont typeface="Arial" panose="020B0604020202020204" pitchFamily="34" charset="0"/>
              <a:buChar char="•"/>
            </a:pPr>
            <a:r>
              <a:rPr lang="en-US" sz="2400" dirty="0"/>
              <a:t>	Register for classes</a:t>
            </a:r>
          </a:p>
          <a:p>
            <a:pPr marL="800100" lvl="1" indent="-342900">
              <a:lnSpc>
                <a:spcPct val="150000"/>
              </a:lnSpc>
              <a:buFont typeface="Arial" panose="020B0604020202020204" pitchFamily="34" charset="0"/>
              <a:buChar char="•"/>
            </a:pPr>
            <a:r>
              <a:rPr lang="en-US" sz="2400" dirty="0"/>
              <a:t>	Participate in Work Experience</a:t>
            </a:r>
          </a:p>
          <a:p>
            <a:pPr marL="800100" lvl="1" indent="-342900">
              <a:lnSpc>
                <a:spcPct val="150000"/>
              </a:lnSpc>
              <a:buFont typeface="Arial" panose="020B0604020202020204" pitchFamily="34" charset="0"/>
              <a:buChar char="•"/>
            </a:pPr>
            <a:r>
              <a:rPr lang="en-US" sz="2400" dirty="0"/>
              <a:t>	Successfully complete Work Experience/OST</a:t>
            </a:r>
          </a:p>
        </p:txBody>
      </p:sp>
    </p:spTree>
    <p:extLst>
      <p:ext uri="{BB962C8B-B14F-4D97-AF65-F5344CB8AC3E}">
        <p14:creationId xmlns:p14="http://schemas.microsoft.com/office/powerpoint/2010/main" val="2808273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D3131-423B-4922-B55A-D4320693A43D}"/>
              </a:ext>
            </a:extLst>
          </p:cNvPr>
          <p:cNvSpPr>
            <a:spLocks noGrp="1"/>
          </p:cNvSpPr>
          <p:nvPr>
            <p:ph type="title"/>
          </p:nvPr>
        </p:nvSpPr>
        <p:spPr>
          <a:xfrm>
            <a:off x="677334" y="609600"/>
            <a:ext cx="8596668" cy="988381"/>
          </a:xfrm>
        </p:spPr>
        <p:txBody>
          <a:bodyPr>
            <a:normAutofit/>
          </a:bodyPr>
          <a:lstStyle/>
          <a:p>
            <a:pPr algn="ctr"/>
            <a:r>
              <a:rPr lang="en-US" sz="4000" dirty="0">
                <a:solidFill>
                  <a:schemeClr val="tx1"/>
                </a:solidFill>
              </a:rPr>
              <a:t>Barriers and Overcoming Them</a:t>
            </a:r>
          </a:p>
        </p:txBody>
      </p:sp>
      <p:sp>
        <p:nvSpPr>
          <p:cNvPr id="3" name="Text Placeholder 2">
            <a:extLst>
              <a:ext uri="{FF2B5EF4-FFF2-40B4-BE49-F238E27FC236}">
                <a16:creationId xmlns:a16="http://schemas.microsoft.com/office/drawing/2014/main" id="{1D6A69A4-61EB-40F8-992C-8B30C8C0C171}"/>
              </a:ext>
            </a:extLst>
          </p:cNvPr>
          <p:cNvSpPr>
            <a:spLocks noGrp="1"/>
          </p:cNvSpPr>
          <p:nvPr>
            <p:ph type="body" idx="1"/>
          </p:nvPr>
        </p:nvSpPr>
        <p:spPr>
          <a:xfrm>
            <a:off x="587405" y="1666418"/>
            <a:ext cx="9001957" cy="576262"/>
          </a:xfrm>
        </p:spPr>
        <p:txBody>
          <a:bodyPr/>
          <a:lstStyle/>
          <a:p>
            <a:r>
              <a:rPr lang="en-US" sz="2000" b="1" dirty="0"/>
              <a:t>Located in application, assessments, and when speaking with participants</a:t>
            </a:r>
          </a:p>
        </p:txBody>
      </p:sp>
      <p:sp>
        <p:nvSpPr>
          <p:cNvPr id="4" name="Content Placeholder 3">
            <a:extLst>
              <a:ext uri="{FF2B5EF4-FFF2-40B4-BE49-F238E27FC236}">
                <a16:creationId xmlns:a16="http://schemas.microsoft.com/office/drawing/2014/main" id="{7A8C016A-9D0A-45E8-A4E9-29D1AC383114}"/>
              </a:ext>
            </a:extLst>
          </p:cNvPr>
          <p:cNvSpPr>
            <a:spLocks noGrp="1"/>
          </p:cNvSpPr>
          <p:nvPr>
            <p:ph sz="half" idx="2"/>
          </p:nvPr>
        </p:nvSpPr>
        <p:spPr>
          <a:xfrm>
            <a:off x="677334" y="2524181"/>
            <a:ext cx="4185623" cy="3304117"/>
          </a:xfrm>
        </p:spPr>
        <p:txBody>
          <a:bodyPr>
            <a:normAutofit/>
          </a:bodyPr>
          <a:lstStyle/>
          <a:p>
            <a:pPr marL="0" indent="0">
              <a:buNone/>
            </a:pPr>
            <a:r>
              <a:rPr lang="en-US" sz="2000" dirty="0"/>
              <a:t>Homeless or Runaway</a:t>
            </a:r>
          </a:p>
          <a:p>
            <a:pPr marL="0" indent="0">
              <a:buNone/>
            </a:pPr>
            <a:r>
              <a:rPr lang="en-US" sz="2000" dirty="0"/>
              <a:t>Low-income</a:t>
            </a:r>
          </a:p>
          <a:p>
            <a:pPr marL="0" indent="0">
              <a:buNone/>
            </a:pPr>
            <a:r>
              <a:rPr lang="en-US" sz="2000" dirty="0"/>
              <a:t>Offender/Ex-Offender</a:t>
            </a:r>
          </a:p>
          <a:p>
            <a:pPr marL="0" indent="0">
              <a:buNone/>
            </a:pPr>
            <a:r>
              <a:rPr lang="en-US" sz="2000" dirty="0"/>
              <a:t>Transportation</a:t>
            </a:r>
          </a:p>
          <a:p>
            <a:pPr marL="0" indent="0">
              <a:buNone/>
            </a:pPr>
            <a:r>
              <a:rPr lang="en-US" sz="2000" dirty="0"/>
              <a:t>Lacks skills or training</a:t>
            </a:r>
          </a:p>
          <a:p>
            <a:pPr marL="0" indent="0">
              <a:buNone/>
            </a:pPr>
            <a:r>
              <a:rPr lang="en-US" sz="2000" dirty="0"/>
              <a:t>Public Assistance</a:t>
            </a:r>
          </a:p>
          <a:p>
            <a:pPr marL="0" indent="0">
              <a:buNone/>
            </a:pPr>
            <a:r>
              <a:rPr lang="en-US" sz="2000" dirty="0"/>
              <a:t>Little to no work history</a:t>
            </a:r>
          </a:p>
        </p:txBody>
      </p:sp>
      <p:sp>
        <p:nvSpPr>
          <p:cNvPr id="6" name="Content Placeholder 5">
            <a:extLst>
              <a:ext uri="{FF2B5EF4-FFF2-40B4-BE49-F238E27FC236}">
                <a16:creationId xmlns:a16="http://schemas.microsoft.com/office/drawing/2014/main" id="{904273D9-D182-4A77-9B23-BFBA17B331B2}"/>
              </a:ext>
            </a:extLst>
          </p:cNvPr>
          <p:cNvSpPr>
            <a:spLocks noGrp="1"/>
          </p:cNvSpPr>
          <p:nvPr>
            <p:ph sz="quarter" idx="4"/>
          </p:nvPr>
        </p:nvSpPr>
        <p:spPr>
          <a:xfrm>
            <a:off x="5088383" y="2524181"/>
            <a:ext cx="4729384" cy="3304117"/>
          </a:xfrm>
        </p:spPr>
        <p:txBody>
          <a:bodyPr>
            <a:normAutofit/>
          </a:bodyPr>
          <a:lstStyle/>
          <a:p>
            <a:pPr marL="0" indent="0">
              <a:buNone/>
            </a:pPr>
            <a:r>
              <a:rPr lang="en-US" sz="2000" dirty="0"/>
              <a:t>Childcare</a:t>
            </a:r>
          </a:p>
          <a:p>
            <a:pPr marL="0" indent="0">
              <a:buNone/>
            </a:pPr>
            <a:r>
              <a:rPr lang="en-US" sz="2000" dirty="0"/>
              <a:t>High School Dropout</a:t>
            </a:r>
          </a:p>
          <a:p>
            <a:pPr marL="0" indent="0">
              <a:buNone/>
            </a:pPr>
            <a:r>
              <a:rPr lang="en-US" sz="2000" dirty="0"/>
              <a:t>BSD/ELL</a:t>
            </a:r>
          </a:p>
          <a:p>
            <a:pPr marL="0" indent="0">
              <a:buNone/>
            </a:pPr>
            <a:r>
              <a:rPr lang="en-US" sz="2000" dirty="0"/>
              <a:t>Pregnant or Parenting </a:t>
            </a:r>
          </a:p>
          <a:p>
            <a:pPr marL="0" indent="0">
              <a:buNone/>
            </a:pPr>
            <a:r>
              <a:rPr lang="en-US" sz="2000" dirty="0"/>
              <a:t>Foster care or aging out</a:t>
            </a:r>
          </a:p>
          <a:p>
            <a:pPr marL="0" indent="0">
              <a:buNone/>
            </a:pPr>
            <a:r>
              <a:rPr lang="en-US" sz="2000" dirty="0"/>
              <a:t>Disability</a:t>
            </a:r>
          </a:p>
          <a:p>
            <a:pPr marL="0" indent="0">
              <a:buNone/>
            </a:pPr>
            <a:r>
              <a:rPr lang="en-US" sz="2000" dirty="0"/>
              <a:t>Other</a:t>
            </a:r>
          </a:p>
        </p:txBody>
      </p:sp>
    </p:spTree>
    <p:extLst>
      <p:ext uri="{BB962C8B-B14F-4D97-AF65-F5344CB8AC3E}">
        <p14:creationId xmlns:p14="http://schemas.microsoft.com/office/powerpoint/2010/main" val="3830170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4E8F2A-D1FF-4288-805C-7571B711C343}"/>
              </a:ext>
            </a:extLst>
          </p:cNvPr>
          <p:cNvSpPr>
            <a:spLocks noGrp="1"/>
          </p:cNvSpPr>
          <p:nvPr>
            <p:ph type="title"/>
          </p:nvPr>
        </p:nvSpPr>
        <p:spPr>
          <a:xfrm>
            <a:off x="677334" y="609601"/>
            <a:ext cx="8596668" cy="855216"/>
          </a:xfrm>
        </p:spPr>
        <p:txBody>
          <a:bodyPr>
            <a:normAutofit/>
          </a:bodyPr>
          <a:lstStyle/>
          <a:p>
            <a:pPr algn="ctr"/>
            <a:r>
              <a:rPr lang="en-US" sz="4000" dirty="0">
                <a:solidFill>
                  <a:schemeClr val="tx1"/>
                </a:solidFill>
              </a:rPr>
              <a:t> Services Needed for Participation </a:t>
            </a:r>
          </a:p>
        </p:txBody>
      </p:sp>
      <p:sp>
        <p:nvSpPr>
          <p:cNvPr id="3" name="TextBox 2">
            <a:extLst>
              <a:ext uri="{FF2B5EF4-FFF2-40B4-BE49-F238E27FC236}">
                <a16:creationId xmlns:a16="http://schemas.microsoft.com/office/drawing/2014/main" id="{67145D87-A524-4BCC-A88F-DA3FB52F87CA}"/>
              </a:ext>
            </a:extLst>
          </p:cNvPr>
          <p:cNvSpPr txBox="1"/>
          <p:nvPr/>
        </p:nvSpPr>
        <p:spPr>
          <a:xfrm>
            <a:off x="1525665" y="1762036"/>
            <a:ext cx="7443537" cy="2451953"/>
          </a:xfrm>
          <a:prstGeom prst="rect">
            <a:avLst/>
          </a:prstGeom>
          <a:noFill/>
        </p:spPr>
        <p:txBody>
          <a:bodyPr wrap="square" rtlCol="0">
            <a:spAutoFit/>
          </a:bodyPr>
          <a:lstStyle/>
          <a:p>
            <a:pPr marL="285750" marR="0" indent="-285750">
              <a:spcBef>
                <a:spcPts val="1000"/>
              </a:spcBef>
              <a:spcAft>
                <a:spcPts val="0"/>
              </a:spcAft>
              <a:buFont typeface="Arial" panose="020B0604020202020204" pitchFamily="34" charset="0"/>
              <a:buChar char="•"/>
            </a:pPr>
            <a:r>
              <a:rPr lang="en-US" sz="2400" dirty="0">
                <a:effectLst/>
                <a:ea typeface="Times New Roman" panose="02020603050405020304" pitchFamily="18" charset="0"/>
              </a:rPr>
              <a:t>Eligibility Determination – Adult, DLW, and Youth</a:t>
            </a:r>
          </a:p>
          <a:p>
            <a:pPr marL="285750" marR="0" indent="-285750">
              <a:spcBef>
                <a:spcPts val="1000"/>
              </a:spcBef>
              <a:spcAft>
                <a:spcPts val="0"/>
              </a:spcAft>
              <a:buFont typeface="Arial" panose="020B0604020202020204" pitchFamily="34" charset="0"/>
              <a:buChar char="•"/>
            </a:pPr>
            <a:r>
              <a:rPr lang="en-US" sz="2400" dirty="0">
                <a:ea typeface="Times New Roman" panose="02020603050405020304" pitchFamily="18" charset="0"/>
              </a:rPr>
              <a:t>Initial Assessment – Adult and DLW </a:t>
            </a:r>
          </a:p>
          <a:p>
            <a:pPr marL="285750" marR="0" indent="-285750">
              <a:spcBef>
                <a:spcPts val="1000"/>
              </a:spcBef>
              <a:spcAft>
                <a:spcPts val="0"/>
              </a:spcAft>
              <a:buFont typeface="Arial" panose="020B0604020202020204" pitchFamily="34" charset="0"/>
              <a:buChar char="•"/>
            </a:pPr>
            <a:r>
              <a:rPr lang="en-US" sz="2400" dirty="0">
                <a:effectLst/>
                <a:ea typeface="Times New Roman" panose="02020603050405020304" pitchFamily="18" charset="0"/>
              </a:rPr>
              <a:t>Objective Assessment - Youth</a:t>
            </a:r>
          </a:p>
          <a:p>
            <a:pPr marL="285750" marR="0" indent="-285750">
              <a:spcBef>
                <a:spcPts val="1000"/>
              </a:spcBef>
              <a:spcAft>
                <a:spcPts val="0"/>
              </a:spcAft>
              <a:buFont typeface="Arial" panose="020B0604020202020204" pitchFamily="34" charset="0"/>
              <a:buChar char="•"/>
            </a:pPr>
            <a:r>
              <a:rPr lang="en-US" sz="2400" dirty="0">
                <a:ea typeface="Times New Roman" panose="02020603050405020304" pitchFamily="18" charset="0"/>
              </a:rPr>
              <a:t>IEP – Adult and DLW</a:t>
            </a:r>
          </a:p>
          <a:p>
            <a:pPr marL="285750" marR="0" indent="-285750">
              <a:spcBef>
                <a:spcPts val="1000"/>
              </a:spcBef>
              <a:spcAft>
                <a:spcPts val="0"/>
              </a:spcAft>
              <a:buFont typeface="Arial" panose="020B0604020202020204" pitchFamily="34" charset="0"/>
              <a:buChar char="•"/>
            </a:pPr>
            <a:r>
              <a:rPr lang="en-US" sz="2400" dirty="0">
                <a:ea typeface="Times New Roman" panose="02020603050405020304" pitchFamily="18" charset="0"/>
              </a:rPr>
              <a:t>ISS - Youth</a:t>
            </a:r>
            <a:endParaRPr lang="en-US" sz="2400" dirty="0">
              <a:effectLst/>
              <a:ea typeface="Times New Roman" panose="02020603050405020304" pitchFamily="18" charset="0"/>
            </a:endParaRPr>
          </a:p>
        </p:txBody>
      </p:sp>
    </p:spTree>
    <p:extLst>
      <p:ext uri="{BB962C8B-B14F-4D97-AF65-F5344CB8AC3E}">
        <p14:creationId xmlns:p14="http://schemas.microsoft.com/office/powerpoint/2010/main" val="2440245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4E8F2A-D1FF-4288-805C-7571B711C343}"/>
              </a:ext>
            </a:extLst>
          </p:cNvPr>
          <p:cNvSpPr>
            <a:spLocks noGrp="1"/>
          </p:cNvSpPr>
          <p:nvPr>
            <p:ph type="title"/>
          </p:nvPr>
        </p:nvSpPr>
        <p:spPr/>
        <p:txBody>
          <a:bodyPr>
            <a:normAutofit/>
          </a:bodyPr>
          <a:lstStyle/>
          <a:p>
            <a:pPr algn="ctr"/>
            <a:r>
              <a:rPr lang="en-US" sz="4000" dirty="0">
                <a:solidFill>
                  <a:schemeClr val="tx1"/>
                </a:solidFill>
              </a:rPr>
              <a:t>Career Services Available (IEP)</a:t>
            </a:r>
          </a:p>
        </p:txBody>
      </p:sp>
      <p:sp>
        <p:nvSpPr>
          <p:cNvPr id="3" name="TextBox 2">
            <a:extLst>
              <a:ext uri="{FF2B5EF4-FFF2-40B4-BE49-F238E27FC236}">
                <a16:creationId xmlns:a16="http://schemas.microsoft.com/office/drawing/2014/main" id="{67145D87-A524-4BCC-A88F-DA3FB52F87CA}"/>
              </a:ext>
            </a:extLst>
          </p:cNvPr>
          <p:cNvSpPr txBox="1"/>
          <p:nvPr/>
        </p:nvSpPr>
        <p:spPr>
          <a:xfrm>
            <a:off x="677334" y="1930400"/>
            <a:ext cx="8959035" cy="3611245"/>
          </a:xfrm>
          <a:prstGeom prst="rect">
            <a:avLst/>
          </a:prstGeom>
          <a:noFill/>
        </p:spPr>
        <p:txBody>
          <a:bodyPr wrap="square" rtlCol="0">
            <a:spAutoFit/>
          </a:bodyPr>
          <a:lstStyle/>
          <a:p>
            <a:pPr marL="0" marR="0">
              <a:spcBef>
                <a:spcPts val="1000"/>
              </a:spcBef>
              <a:spcAft>
                <a:spcPts val="0"/>
              </a:spcAft>
            </a:pPr>
            <a:r>
              <a:rPr lang="en-US" dirty="0">
                <a:effectLst/>
                <a:ea typeface="Times New Roman" panose="02020603050405020304" pitchFamily="18" charset="0"/>
              </a:rPr>
              <a:t>Workforce Information Services        	Comprehensive and Specialized </a:t>
            </a:r>
            <a:r>
              <a:rPr lang="en-US" dirty="0">
                <a:ea typeface="Times New Roman" panose="02020603050405020304" pitchFamily="18" charset="0"/>
              </a:rPr>
              <a:t>A</a:t>
            </a:r>
            <a:r>
              <a:rPr lang="en-US" dirty="0">
                <a:effectLst/>
                <a:ea typeface="Times New Roman" panose="02020603050405020304" pitchFamily="18" charset="0"/>
              </a:rPr>
              <a:t>ssessments  </a:t>
            </a:r>
          </a:p>
          <a:p>
            <a:pPr marL="0" marR="0">
              <a:spcBef>
                <a:spcPts val="1000"/>
              </a:spcBef>
              <a:spcAft>
                <a:spcPts val="0"/>
              </a:spcAft>
            </a:pPr>
            <a:r>
              <a:rPr lang="en-US" dirty="0">
                <a:effectLst/>
                <a:ea typeface="Times New Roman" panose="02020603050405020304" pitchFamily="18" charset="0"/>
              </a:rPr>
              <a:t>Out of Area Job </a:t>
            </a:r>
            <a:r>
              <a:rPr lang="en-US" dirty="0">
                <a:ea typeface="Times New Roman" panose="02020603050405020304" pitchFamily="18" charset="0"/>
              </a:rPr>
              <a:t>S</a:t>
            </a:r>
            <a:r>
              <a:rPr lang="en-US" dirty="0">
                <a:effectLst/>
                <a:ea typeface="Times New Roman" panose="02020603050405020304" pitchFamily="18" charset="0"/>
              </a:rPr>
              <a:t>earch </a:t>
            </a:r>
            <a:r>
              <a:rPr lang="en-US" dirty="0">
                <a:ea typeface="Times New Roman" panose="02020603050405020304" pitchFamily="18" charset="0"/>
              </a:rPr>
              <a:t>A</a:t>
            </a:r>
            <a:r>
              <a:rPr lang="en-US" dirty="0">
                <a:effectLst/>
                <a:ea typeface="Times New Roman" panose="02020603050405020304" pitchFamily="18" charset="0"/>
              </a:rPr>
              <a:t>ssistance         	ELL and Integrated </a:t>
            </a:r>
            <a:r>
              <a:rPr lang="en-US" dirty="0">
                <a:ea typeface="Times New Roman" panose="02020603050405020304" pitchFamily="18" charset="0"/>
              </a:rPr>
              <a:t>T</a:t>
            </a:r>
            <a:r>
              <a:rPr lang="en-US" dirty="0">
                <a:effectLst/>
                <a:ea typeface="Times New Roman" panose="02020603050405020304" pitchFamily="18" charset="0"/>
              </a:rPr>
              <a:t>raining </a:t>
            </a:r>
            <a:r>
              <a:rPr lang="en-US" dirty="0">
                <a:ea typeface="Times New Roman" panose="02020603050405020304" pitchFamily="18" charset="0"/>
              </a:rPr>
              <a:t>P</a:t>
            </a:r>
            <a:r>
              <a:rPr lang="en-US" dirty="0">
                <a:effectLst/>
                <a:ea typeface="Times New Roman" panose="02020603050405020304" pitchFamily="18" charset="0"/>
              </a:rPr>
              <a:t>rograms</a:t>
            </a:r>
          </a:p>
          <a:p>
            <a:pPr marL="0" marR="0">
              <a:spcBef>
                <a:spcPts val="1000"/>
              </a:spcBef>
              <a:spcAft>
                <a:spcPts val="0"/>
              </a:spcAft>
            </a:pPr>
            <a:r>
              <a:rPr lang="en-US" dirty="0">
                <a:effectLst/>
                <a:ea typeface="Times New Roman" panose="02020603050405020304" pitchFamily="18" charset="0"/>
              </a:rPr>
              <a:t>Assessment of Skills Level                      Group or Individualized Counseling and  </a:t>
            </a:r>
          </a:p>
          <a:p>
            <a:pPr marL="0" marR="0">
              <a:spcBef>
                <a:spcPts val="1000"/>
              </a:spcBef>
              <a:spcAft>
                <a:spcPts val="0"/>
              </a:spcAft>
            </a:pPr>
            <a:r>
              <a:rPr lang="en-US" dirty="0">
                <a:effectLst/>
                <a:ea typeface="Times New Roman" panose="02020603050405020304" pitchFamily="18" charset="0"/>
              </a:rPr>
              <a:t>Mentoring				</a:t>
            </a:r>
            <a:r>
              <a:rPr lang="en-US" dirty="0">
                <a:ea typeface="Times New Roman" panose="02020603050405020304" pitchFamily="18" charset="0"/>
              </a:rPr>
              <a:t>		</a:t>
            </a:r>
            <a:r>
              <a:rPr lang="en-US" dirty="0">
                <a:effectLst/>
                <a:ea typeface="Times New Roman" panose="02020603050405020304" pitchFamily="18" charset="0"/>
              </a:rPr>
              <a:t>       Career Planning</a:t>
            </a:r>
          </a:p>
          <a:p>
            <a:pPr marL="0" marR="0">
              <a:spcBef>
                <a:spcPts val="1000"/>
              </a:spcBef>
              <a:spcAft>
                <a:spcPts val="0"/>
              </a:spcAft>
              <a:tabLst>
                <a:tab pos="3429000" algn="ctr"/>
              </a:tabLst>
            </a:pPr>
            <a:r>
              <a:rPr lang="en-US" dirty="0">
                <a:effectLst/>
                <a:ea typeface="Times New Roman" panose="02020603050405020304" pitchFamily="18" charset="0"/>
              </a:rPr>
              <a:t>Labor Exchange Services &amp; LMI	        	Referrals and Co-Enrollment                                         </a:t>
            </a:r>
          </a:p>
          <a:p>
            <a:pPr marL="0" marR="0">
              <a:spcBef>
                <a:spcPts val="1000"/>
              </a:spcBef>
              <a:spcAft>
                <a:spcPts val="0"/>
              </a:spcAft>
              <a:tabLst>
                <a:tab pos="3429000" algn="ctr"/>
              </a:tabLst>
            </a:pPr>
            <a:r>
              <a:rPr lang="en-US" dirty="0">
                <a:effectLst/>
                <a:ea typeface="Times New Roman" panose="02020603050405020304" pitchFamily="18" charset="0"/>
              </a:rPr>
              <a:t>Short-term </a:t>
            </a:r>
            <a:r>
              <a:rPr lang="en-US" dirty="0">
                <a:ea typeface="Times New Roman" panose="02020603050405020304" pitchFamily="18" charset="0"/>
              </a:rPr>
              <a:t>P</a:t>
            </a:r>
            <a:r>
              <a:rPr lang="en-US" dirty="0">
                <a:effectLst/>
                <a:ea typeface="Times New Roman" panose="02020603050405020304" pitchFamily="18" charset="0"/>
              </a:rPr>
              <a:t>re-Vocational </a:t>
            </a:r>
            <a:r>
              <a:rPr lang="en-US" dirty="0">
                <a:ea typeface="Times New Roman" panose="02020603050405020304" pitchFamily="18" charset="0"/>
              </a:rPr>
              <a:t>S</a:t>
            </a:r>
            <a:r>
              <a:rPr lang="en-US" dirty="0">
                <a:effectLst/>
                <a:ea typeface="Times New Roman" panose="02020603050405020304" pitchFamily="18" charset="0"/>
              </a:rPr>
              <a:t>ervices		Work-Based Learning</a:t>
            </a:r>
          </a:p>
          <a:p>
            <a:pPr marL="0" marR="0">
              <a:spcBef>
                <a:spcPts val="1000"/>
              </a:spcBef>
              <a:spcAft>
                <a:spcPts val="0"/>
              </a:spcAft>
              <a:tabLst>
                <a:tab pos="3429000" algn="ctr"/>
              </a:tabLst>
            </a:pPr>
            <a:r>
              <a:rPr lang="en-US" dirty="0">
                <a:effectLst/>
                <a:ea typeface="Times New Roman" panose="02020603050405020304" pitchFamily="18" charset="0"/>
              </a:rPr>
              <a:t>Performance Information	 		Supportive Service Information	                                  </a:t>
            </a:r>
          </a:p>
          <a:p>
            <a:pPr marL="0" marR="0">
              <a:spcBef>
                <a:spcPts val="1000"/>
              </a:spcBef>
              <a:spcAft>
                <a:spcPts val="0"/>
              </a:spcAft>
              <a:tabLst>
                <a:tab pos="3429000" algn="ctr"/>
              </a:tabLst>
            </a:pPr>
            <a:r>
              <a:rPr lang="en-US" dirty="0">
                <a:effectLst/>
                <a:ea typeface="Times New Roman" panose="02020603050405020304" pitchFamily="18" charset="0"/>
              </a:rPr>
              <a:t>Financial Literacy			Training Services</a:t>
            </a:r>
          </a:p>
          <a:p>
            <a:pPr>
              <a:spcBef>
                <a:spcPts val="1000"/>
              </a:spcBef>
              <a:tabLst>
                <a:tab pos="3429000" algn="ctr"/>
              </a:tabLst>
            </a:pPr>
            <a:r>
              <a:rPr lang="en-US" dirty="0">
                <a:effectLst/>
                <a:ea typeface="Times New Roman" panose="02020603050405020304" pitchFamily="18" charset="0"/>
              </a:rPr>
              <a:t> Follow-up Services	                                Supportiv</a:t>
            </a:r>
            <a:r>
              <a:rPr lang="en-US" dirty="0">
                <a:ea typeface="Times New Roman" panose="02020603050405020304" pitchFamily="18" charset="0"/>
              </a:rPr>
              <a:t>e Services</a:t>
            </a:r>
            <a:endParaRPr lang="en-US" dirty="0">
              <a:effectLst/>
              <a:ea typeface="Times New Roman" panose="02020603050405020304" pitchFamily="18" charset="0"/>
            </a:endParaRPr>
          </a:p>
        </p:txBody>
      </p:sp>
    </p:spTree>
    <p:extLst>
      <p:ext uri="{BB962C8B-B14F-4D97-AF65-F5344CB8AC3E}">
        <p14:creationId xmlns:p14="http://schemas.microsoft.com/office/powerpoint/2010/main" val="3921867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5F8D70-AA05-4418-BFF4-67B69F974642}"/>
              </a:ext>
            </a:extLst>
          </p:cNvPr>
          <p:cNvSpPr>
            <a:spLocks noGrp="1"/>
          </p:cNvSpPr>
          <p:nvPr>
            <p:ph type="title"/>
          </p:nvPr>
        </p:nvSpPr>
        <p:spPr>
          <a:xfrm>
            <a:off x="677335" y="398586"/>
            <a:ext cx="8596667" cy="1518991"/>
          </a:xfrm>
        </p:spPr>
        <p:txBody>
          <a:bodyPr>
            <a:normAutofit fontScale="90000"/>
          </a:bodyPr>
          <a:lstStyle/>
          <a:p>
            <a:pPr algn="ctr"/>
            <a:r>
              <a:rPr lang="en-US" sz="4000">
                <a:solidFill>
                  <a:schemeClr val="tx1"/>
                </a:solidFill>
              </a:rPr>
              <a:t>Memorandum </a:t>
            </a:r>
            <a:r>
              <a:rPr lang="en-US" sz="4000" dirty="0">
                <a:solidFill>
                  <a:schemeClr val="tx1"/>
                </a:solidFill>
              </a:rPr>
              <a:t>of Understanding (MOU) </a:t>
            </a:r>
            <a:br>
              <a:rPr lang="en-US" sz="4000" dirty="0">
                <a:solidFill>
                  <a:schemeClr val="tx1"/>
                </a:solidFill>
              </a:rPr>
            </a:br>
            <a:r>
              <a:rPr lang="en-US" sz="4000" dirty="0">
                <a:solidFill>
                  <a:schemeClr val="tx1"/>
                </a:solidFill>
              </a:rPr>
              <a:t>14 Program Elements (Youth)</a:t>
            </a:r>
          </a:p>
        </p:txBody>
      </p:sp>
      <p:sp>
        <p:nvSpPr>
          <p:cNvPr id="3" name="Text Placeholder 2">
            <a:extLst>
              <a:ext uri="{FF2B5EF4-FFF2-40B4-BE49-F238E27FC236}">
                <a16:creationId xmlns:a16="http://schemas.microsoft.com/office/drawing/2014/main" id="{F9B9B592-04B0-46E5-BBB5-B0C3C2DC19C8}"/>
              </a:ext>
            </a:extLst>
          </p:cNvPr>
          <p:cNvSpPr>
            <a:spLocks noGrp="1"/>
          </p:cNvSpPr>
          <p:nvPr>
            <p:ph type="body" idx="1"/>
          </p:nvPr>
        </p:nvSpPr>
        <p:spPr>
          <a:xfrm>
            <a:off x="677335" y="2042774"/>
            <a:ext cx="8828525" cy="2618003"/>
          </a:xfrm>
        </p:spPr>
        <p:txBody>
          <a:bodyPr>
            <a:normAutofit/>
          </a:bodyPr>
          <a:lstStyle/>
          <a:p>
            <a:r>
              <a:rPr lang="en-US" sz="2400" dirty="0"/>
              <a:t>MOUs are encouraged to be developed with partners and/or other entities to assist with providing the 14 Program Elements.</a:t>
            </a:r>
          </a:p>
          <a:p>
            <a:endParaRPr lang="en-US" sz="2400" dirty="0"/>
          </a:p>
          <a:p>
            <a:r>
              <a:rPr lang="en-US" sz="2400" dirty="0"/>
              <a:t>Please refer to your MOU chart when completing this section on the ISS. </a:t>
            </a:r>
            <a:endParaRPr lang="en-US" sz="2000" dirty="0"/>
          </a:p>
        </p:txBody>
      </p:sp>
    </p:spTree>
    <p:extLst>
      <p:ext uri="{BB962C8B-B14F-4D97-AF65-F5344CB8AC3E}">
        <p14:creationId xmlns:p14="http://schemas.microsoft.com/office/powerpoint/2010/main" val="3535892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5F8D70-AA05-4418-BFF4-67B69F974642}"/>
              </a:ext>
            </a:extLst>
          </p:cNvPr>
          <p:cNvSpPr>
            <a:spLocks noGrp="1"/>
          </p:cNvSpPr>
          <p:nvPr>
            <p:ph type="title"/>
          </p:nvPr>
        </p:nvSpPr>
        <p:spPr>
          <a:xfrm>
            <a:off x="677335" y="609601"/>
            <a:ext cx="8596667" cy="997257"/>
          </a:xfrm>
        </p:spPr>
        <p:txBody>
          <a:bodyPr>
            <a:normAutofit/>
          </a:bodyPr>
          <a:lstStyle/>
          <a:p>
            <a:pPr algn="ctr"/>
            <a:r>
              <a:rPr lang="en-US" sz="4000" dirty="0">
                <a:solidFill>
                  <a:schemeClr val="tx1"/>
                </a:solidFill>
              </a:rPr>
              <a:t>14 Youth Program Elements (ISS)</a:t>
            </a:r>
          </a:p>
        </p:txBody>
      </p:sp>
      <p:sp>
        <p:nvSpPr>
          <p:cNvPr id="3" name="Text Placeholder 2">
            <a:extLst>
              <a:ext uri="{FF2B5EF4-FFF2-40B4-BE49-F238E27FC236}">
                <a16:creationId xmlns:a16="http://schemas.microsoft.com/office/drawing/2014/main" id="{F9B9B592-04B0-46E5-BBB5-B0C3C2DC19C8}"/>
              </a:ext>
            </a:extLst>
          </p:cNvPr>
          <p:cNvSpPr>
            <a:spLocks noGrp="1"/>
          </p:cNvSpPr>
          <p:nvPr>
            <p:ph type="body" idx="1"/>
          </p:nvPr>
        </p:nvSpPr>
        <p:spPr>
          <a:xfrm>
            <a:off x="677335" y="1941195"/>
            <a:ext cx="8828525" cy="3900312"/>
          </a:xfrm>
        </p:spPr>
        <p:txBody>
          <a:bodyPr>
            <a:normAutofit/>
          </a:bodyPr>
          <a:lstStyle/>
          <a:p>
            <a:r>
              <a:rPr lang="en-US" sz="2400" b="1" dirty="0">
                <a:solidFill>
                  <a:schemeClr val="tx1"/>
                </a:solidFill>
              </a:rPr>
              <a:t>Answer </a:t>
            </a:r>
            <a:r>
              <a:rPr lang="en-US" sz="2400" b="1" u="sng" dirty="0">
                <a:solidFill>
                  <a:schemeClr val="tx1"/>
                </a:solidFill>
              </a:rPr>
              <a:t>each </a:t>
            </a:r>
            <a:r>
              <a:rPr lang="en-US" sz="2400" b="1" dirty="0">
                <a:solidFill>
                  <a:schemeClr val="tx1"/>
                </a:solidFill>
              </a:rPr>
              <a:t>of these questions for </a:t>
            </a:r>
            <a:r>
              <a:rPr lang="en-US" sz="2400" b="1" u="sng" dirty="0">
                <a:solidFill>
                  <a:schemeClr val="tx1"/>
                </a:solidFill>
              </a:rPr>
              <a:t>each</a:t>
            </a:r>
            <a:r>
              <a:rPr lang="en-US" sz="2400" b="1" dirty="0">
                <a:solidFill>
                  <a:schemeClr val="tx1"/>
                </a:solidFill>
              </a:rPr>
              <a:t> element:</a:t>
            </a:r>
          </a:p>
          <a:p>
            <a:endParaRPr lang="en-US" sz="2400" b="1" dirty="0">
              <a:solidFill>
                <a:schemeClr val="tx1"/>
              </a:solidFill>
            </a:endParaRPr>
          </a:p>
          <a:p>
            <a:pPr marL="800100" lvl="1" indent="-342900">
              <a:buFont typeface="Calibri" panose="020F0502020204030204" pitchFamily="34" charset="0"/>
              <a:buChar char="→"/>
            </a:pPr>
            <a:r>
              <a:rPr lang="en-US" sz="2400" dirty="0">
                <a:solidFill>
                  <a:schemeClr val="tx1"/>
                </a:solidFill>
              </a:rPr>
              <a:t>Why is the element needed? 		</a:t>
            </a:r>
          </a:p>
          <a:p>
            <a:pPr marL="800100" lvl="1" indent="-342900">
              <a:buFont typeface="Calibri" panose="020F0502020204030204" pitchFamily="34" charset="0"/>
              <a:buChar char="→"/>
            </a:pPr>
            <a:r>
              <a:rPr lang="en-US" sz="2400" dirty="0">
                <a:solidFill>
                  <a:schemeClr val="tx1"/>
                </a:solidFill>
              </a:rPr>
              <a:t>Who will provide the element and how? </a:t>
            </a:r>
          </a:p>
          <a:p>
            <a:pPr marL="800100" lvl="1" indent="-342900">
              <a:buFont typeface="Calibri" panose="020F0502020204030204" pitchFamily="34" charset="0"/>
              <a:buChar char="→"/>
            </a:pPr>
            <a:r>
              <a:rPr lang="en-US" sz="2400" dirty="0">
                <a:solidFill>
                  <a:schemeClr val="tx1"/>
                </a:solidFill>
              </a:rPr>
              <a:t>Will youth be referred? If “yes” to what entity or program?</a:t>
            </a:r>
          </a:p>
          <a:p>
            <a:pPr marL="800100" lvl="1" indent="-342900">
              <a:buFont typeface="Calibri" panose="020F0502020204030204" pitchFamily="34" charset="0"/>
              <a:buChar char="→"/>
            </a:pPr>
            <a:r>
              <a:rPr lang="en-US" sz="2400" dirty="0">
                <a:solidFill>
                  <a:schemeClr val="tx1"/>
                </a:solidFill>
              </a:rPr>
              <a:t>Will the youth be co-enrolled?</a:t>
            </a:r>
          </a:p>
          <a:p>
            <a:endParaRPr lang="en-US" sz="2000" dirty="0"/>
          </a:p>
        </p:txBody>
      </p:sp>
    </p:spTree>
    <p:extLst>
      <p:ext uri="{BB962C8B-B14F-4D97-AF65-F5344CB8AC3E}">
        <p14:creationId xmlns:p14="http://schemas.microsoft.com/office/powerpoint/2010/main" val="972336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4E8F2A-D1FF-4288-805C-7571B711C343}"/>
              </a:ext>
            </a:extLst>
          </p:cNvPr>
          <p:cNvSpPr>
            <a:spLocks noGrp="1"/>
          </p:cNvSpPr>
          <p:nvPr>
            <p:ph type="title"/>
          </p:nvPr>
        </p:nvSpPr>
        <p:spPr>
          <a:xfrm>
            <a:off x="677334" y="609600"/>
            <a:ext cx="8596668" cy="970625"/>
          </a:xfrm>
        </p:spPr>
        <p:txBody>
          <a:bodyPr>
            <a:normAutofit/>
          </a:bodyPr>
          <a:lstStyle/>
          <a:p>
            <a:pPr algn="ctr"/>
            <a:r>
              <a:rPr lang="en-US" sz="4800" dirty="0">
                <a:solidFill>
                  <a:schemeClr val="tx1"/>
                </a:solidFill>
              </a:rPr>
              <a:t>Supportive Services Available</a:t>
            </a:r>
          </a:p>
        </p:txBody>
      </p:sp>
      <p:sp>
        <p:nvSpPr>
          <p:cNvPr id="4" name="TextBox 3">
            <a:extLst>
              <a:ext uri="{FF2B5EF4-FFF2-40B4-BE49-F238E27FC236}">
                <a16:creationId xmlns:a16="http://schemas.microsoft.com/office/drawing/2014/main" id="{09499478-39A0-4B7D-A075-2A75137AD389}"/>
              </a:ext>
            </a:extLst>
          </p:cNvPr>
          <p:cNvSpPr txBox="1"/>
          <p:nvPr/>
        </p:nvSpPr>
        <p:spPr>
          <a:xfrm>
            <a:off x="677334" y="1930400"/>
            <a:ext cx="8818358" cy="3908762"/>
          </a:xfrm>
          <a:prstGeom prst="rect">
            <a:avLst/>
          </a:prstGeom>
          <a:noFill/>
        </p:spPr>
        <p:txBody>
          <a:bodyPr wrap="square" rtlCol="0">
            <a:spAutoFit/>
          </a:bodyPr>
          <a:lstStyle/>
          <a:p>
            <a:r>
              <a:rPr lang="en-US" b="1" dirty="0"/>
              <a:t>Based on everything that has been gathered, what supportive services are needed for the participant to achieve their long-term goals?</a:t>
            </a:r>
          </a:p>
          <a:p>
            <a:endParaRPr lang="en-US" dirty="0"/>
          </a:p>
          <a:p>
            <a:pPr marL="0" marR="0">
              <a:spcBef>
                <a:spcPts val="1000"/>
              </a:spcBef>
              <a:spcAft>
                <a:spcPts val="0"/>
              </a:spcAft>
            </a:pPr>
            <a:r>
              <a:rPr lang="en-US" sz="1600" dirty="0">
                <a:effectLst/>
                <a:latin typeface="Times New Roman" panose="02020603050405020304" pitchFamily="18" charset="0"/>
                <a:ea typeface="Times New Roman" panose="02020603050405020304" pitchFamily="18" charset="0"/>
              </a:rPr>
              <a:t>Linkages to community services                                     </a:t>
            </a:r>
            <a:r>
              <a:rPr lang="en-US" sz="1600" dirty="0">
                <a:latin typeface="MS Gothic" panose="020B0609070205080204" pitchFamily="49" charset="-128"/>
                <a:ea typeface="Times New Roman" panose="02020603050405020304" pitchFamily="18" charset="0"/>
              </a:rPr>
              <a:t>	       </a:t>
            </a:r>
            <a:r>
              <a:rPr lang="en-US" sz="1600" dirty="0">
                <a:effectLst/>
                <a:latin typeface="Times New Roman" panose="02020603050405020304" pitchFamily="18" charset="0"/>
                <a:ea typeface="Times New Roman" panose="02020603050405020304" pitchFamily="18" charset="0"/>
              </a:rPr>
              <a:t>Transportation Assistance</a:t>
            </a:r>
          </a:p>
          <a:p>
            <a:pPr marL="0" marR="0">
              <a:spcBef>
                <a:spcPts val="1000"/>
              </a:spcBef>
              <a:spcAft>
                <a:spcPts val="0"/>
              </a:spcAft>
            </a:pPr>
            <a:r>
              <a:rPr lang="en-US" sz="1600" dirty="0">
                <a:effectLst/>
                <a:latin typeface="Times New Roman" panose="02020603050405020304" pitchFamily="18" charset="0"/>
                <a:ea typeface="Times New Roman" panose="02020603050405020304" pitchFamily="18" charset="0"/>
              </a:rPr>
              <a:t>Assistance with childcare or dependent care                                  Assistance with housing</a:t>
            </a:r>
          </a:p>
          <a:p>
            <a:pPr marL="0" marR="0">
              <a:spcBef>
                <a:spcPts val="1000"/>
              </a:spcBef>
              <a:spcAft>
                <a:spcPts val="0"/>
              </a:spcAft>
            </a:pPr>
            <a:r>
              <a:rPr lang="en-US" sz="1600" dirty="0">
                <a:effectLst/>
                <a:latin typeface="Times New Roman" panose="02020603050405020304" pitchFamily="18" charset="0"/>
                <a:ea typeface="Times New Roman" panose="02020603050405020304" pitchFamily="18" charset="0"/>
              </a:rPr>
              <a:t>Needs related payments                                                                  Assistance with educational testing fees</a:t>
            </a:r>
          </a:p>
          <a:p>
            <a:pPr marL="0" marR="0">
              <a:spcBef>
                <a:spcPts val="1000"/>
              </a:spcBef>
              <a:spcAft>
                <a:spcPts val="0"/>
              </a:spcAft>
            </a:pPr>
            <a:r>
              <a:rPr lang="en-US" sz="1600" dirty="0">
                <a:effectLst/>
                <a:latin typeface="Times New Roman" panose="02020603050405020304" pitchFamily="18" charset="0"/>
                <a:ea typeface="Times New Roman" panose="02020603050405020304" pitchFamily="18" charset="0"/>
              </a:rPr>
              <a:t>Reasonable accommodations for individuals with disabilities       Legal Aid services</a:t>
            </a:r>
          </a:p>
          <a:p>
            <a:pPr marL="0" marR="0">
              <a:spcBef>
                <a:spcPts val="1000"/>
              </a:spcBef>
              <a:spcAft>
                <a:spcPts val="0"/>
              </a:spcAft>
              <a:tabLst>
                <a:tab pos="3429000" algn="ctr"/>
              </a:tabLst>
            </a:pPr>
            <a:r>
              <a:rPr lang="en-US" sz="1600" dirty="0">
                <a:effectLst/>
                <a:latin typeface="Times New Roman" panose="02020603050405020304" pitchFamily="18" charset="0"/>
                <a:ea typeface="Times New Roman" panose="02020603050405020304" pitchFamily="18" charset="0"/>
              </a:rPr>
              <a:t>Referral to Health care     	                                                               Utility Assistance</a:t>
            </a:r>
          </a:p>
          <a:p>
            <a:pPr marL="0" marR="0">
              <a:spcBef>
                <a:spcPts val="1000"/>
              </a:spcBef>
              <a:spcAft>
                <a:spcPts val="0"/>
              </a:spcAft>
            </a:pPr>
            <a:r>
              <a:rPr lang="en-US" sz="1600" dirty="0">
                <a:effectLst/>
                <a:latin typeface="Times New Roman" panose="02020603050405020304" pitchFamily="18" charset="0"/>
                <a:ea typeface="Times New Roman" panose="02020603050405020304" pitchFamily="18" charset="0"/>
              </a:rPr>
              <a:t>Assistance with uniforms, work attire or work-related tools          Books, school supplies, laptops, etc.</a:t>
            </a:r>
          </a:p>
          <a:p>
            <a:pPr marL="0" marR="0">
              <a:spcBef>
                <a:spcPts val="0"/>
              </a:spcBef>
              <a:spcAft>
                <a:spcPts val="0"/>
              </a:spcAft>
            </a:pPr>
            <a:endParaRPr lang="en-US" sz="1600" dirty="0">
              <a:effectLst/>
              <a:latin typeface="Times New Roman" panose="02020603050405020304" pitchFamily="18" charset="0"/>
              <a:ea typeface="Times New Roman" panose="02020603050405020304" pitchFamily="18" charset="0"/>
            </a:endParaRPr>
          </a:p>
          <a:p>
            <a:pPr marL="0" marR="0">
              <a:spcAft>
                <a:spcPts val="0"/>
              </a:spcAft>
            </a:pPr>
            <a:r>
              <a:rPr lang="en-US" sz="1600" dirty="0">
                <a:effectLst/>
                <a:latin typeface="Times New Roman" panose="02020603050405020304" pitchFamily="18" charset="0"/>
                <a:ea typeface="Times New Roman" panose="02020603050405020304" pitchFamily="18" charset="0"/>
              </a:rPr>
              <a:t>Payments and fees for employment and training related applications, tests, and certifications</a:t>
            </a:r>
          </a:p>
          <a:p>
            <a:pPr marL="0" marR="0">
              <a:spcAft>
                <a:spcPts val="0"/>
              </a:spcAft>
            </a:pPr>
            <a:r>
              <a:rPr lang="en-US" sz="1600" dirty="0">
                <a:latin typeface="Times New Roman" panose="02020603050405020304" pitchFamily="18" charset="0"/>
                <a:ea typeface="Times New Roman" panose="02020603050405020304" pitchFamily="18" charset="0"/>
              </a:rPr>
              <a:t>Other (please explain)</a:t>
            </a:r>
            <a:endParaRPr lang="en-US"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39353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4E8F2A-D1FF-4288-805C-7571B711C343}"/>
              </a:ext>
            </a:extLst>
          </p:cNvPr>
          <p:cNvSpPr>
            <a:spLocks noGrp="1"/>
          </p:cNvSpPr>
          <p:nvPr>
            <p:ph type="title"/>
          </p:nvPr>
        </p:nvSpPr>
        <p:spPr>
          <a:xfrm>
            <a:off x="630442" y="656492"/>
            <a:ext cx="8596668" cy="923733"/>
          </a:xfrm>
        </p:spPr>
        <p:txBody>
          <a:bodyPr>
            <a:normAutofit/>
          </a:bodyPr>
          <a:lstStyle/>
          <a:p>
            <a:pPr algn="ctr"/>
            <a:r>
              <a:rPr lang="en-US" sz="4000" dirty="0">
                <a:solidFill>
                  <a:schemeClr val="tx1"/>
                </a:solidFill>
              </a:rPr>
              <a:t>Referrals and Co-Enrollment</a:t>
            </a:r>
          </a:p>
        </p:txBody>
      </p:sp>
      <p:sp>
        <p:nvSpPr>
          <p:cNvPr id="3" name="TextBox 2">
            <a:extLst>
              <a:ext uri="{FF2B5EF4-FFF2-40B4-BE49-F238E27FC236}">
                <a16:creationId xmlns:a16="http://schemas.microsoft.com/office/drawing/2014/main" id="{2867CA48-7365-4E22-A123-4F256E00241A}"/>
              </a:ext>
            </a:extLst>
          </p:cNvPr>
          <p:cNvSpPr txBox="1"/>
          <p:nvPr/>
        </p:nvSpPr>
        <p:spPr>
          <a:xfrm>
            <a:off x="630442" y="2030710"/>
            <a:ext cx="8596668" cy="4165243"/>
          </a:xfrm>
          <a:prstGeom prst="rect">
            <a:avLst/>
          </a:prstGeom>
          <a:noFill/>
        </p:spPr>
        <p:txBody>
          <a:bodyPr wrap="square" rtlCol="0">
            <a:spAutoFit/>
          </a:bodyPr>
          <a:lstStyle/>
          <a:p>
            <a:r>
              <a:rPr lang="en-US" b="1" dirty="0"/>
              <a:t>Based upon all information gathered, where should the participant be referred? </a:t>
            </a:r>
          </a:p>
          <a:p>
            <a:pPr marL="0" marR="0">
              <a:spcBef>
                <a:spcPts val="1000"/>
              </a:spcBef>
            </a:pPr>
            <a:r>
              <a:rPr lang="en-US" sz="1800" b="1" dirty="0">
                <a:effectLst/>
                <a:latin typeface="Times New Roman" panose="02020603050405020304" pitchFamily="18" charset="0"/>
                <a:ea typeface="Times New Roman" panose="02020603050405020304" pitchFamily="18" charset="0"/>
              </a:rPr>
              <a:t>Adult (WIOA)                                                Arkansas Rehabilitation Services</a:t>
            </a:r>
            <a:endParaRPr lang="en-US" sz="1800" dirty="0">
              <a:effectLst/>
              <a:latin typeface="Times New Roman" panose="02020603050405020304" pitchFamily="18" charset="0"/>
              <a:ea typeface="Times New Roman" panose="02020603050405020304" pitchFamily="18" charset="0"/>
            </a:endParaRPr>
          </a:p>
          <a:p>
            <a:pPr marL="0" marR="0">
              <a:spcBef>
                <a:spcPts val="1000"/>
              </a:spcBef>
              <a:tabLst>
                <a:tab pos="2910840" algn="l"/>
              </a:tabLst>
            </a:pPr>
            <a:r>
              <a:rPr lang="en-US" sz="1800" b="1" dirty="0">
                <a:effectLst/>
                <a:latin typeface="Times New Roman" panose="02020603050405020304" pitchFamily="18" charset="0"/>
                <a:ea typeface="Times New Roman" panose="02020603050405020304" pitchFamily="18" charset="0"/>
              </a:rPr>
              <a:t>Out of School Youth (WIOA)				 Division of Services for the Blind</a:t>
            </a:r>
            <a:endParaRPr lang="en-US" sz="1800" dirty="0">
              <a:effectLst/>
              <a:latin typeface="Times New Roman" panose="02020603050405020304" pitchFamily="18" charset="0"/>
              <a:ea typeface="Times New Roman" panose="02020603050405020304" pitchFamily="18" charset="0"/>
            </a:endParaRPr>
          </a:p>
          <a:p>
            <a:pPr marL="0" marR="0">
              <a:spcBef>
                <a:spcPts val="1000"/>
              </a:spcBef>
              <a:tabLst>
                <a:tab pos="2910840" algn="l"/>
              </a:tabLst>
            </a:pPr>
            <a:r>
              <a:rPr lang="en-US" sz="1800" b="1" dirty="0">
                <a:effectLst/>
                <a:latin typeface="Times New Roman" panose="02020603050405020304" pitchFamily="18" charset="0"/>
                <a:ea typeface="Times New Roman" panose="02020603050405020304" pitchFamily="18" charset="0"/>
              </a:rPr>
              <a:t>Dislocated Worker (WIOA)				 Arkansas Human Development Corp </a:t>
            </a:r>
            <a:endParaRPr lang="en-US" sz="1800" dirty="0">
              <a:effectLst/>
              <a:latin typeface="Times New Roman" panose="02020603050405020304" pitchFamily="18" charset="0"/>
              <a:ea typeface="Times New Roman" panose="02020603050405020304" pitchFamily="18" charset="0"/>
            </a:endParaRPr>
          </a:p>
          <a:p>
            <a:pPr marL="0" marR="0">
              <a:spcBef>
                <a:spcPts val="1000"/>
              </a:spcBef>
              <a:tabLst>
                <a:tab pos="2910840" algn="l"/>
              </a:tabLst>
            </a:pPr>
            <a:r>
              <a:rPr lang="en-US" sz="1800" b="1" dirty="0">
                <a:effectLst/>
                <a:latin typeface="Times New Roman" panose="02020603050405020304" pitchFamily="18" charset="0"/>
                <a:ea typeface="Times New Roman" panose="02020603050405020304" pitchFamily="18" charset="0"/>
              </a:rPr>
              <a:t>TANF				 Department of Workforce Services</a:t>
            </a:r>
            <a:endParaRPr lang="en-US" sz="1800" dirty="0">
              <a:effectLst/>
              <a:latin typeface="Times New Roman" panose="02020603050405020304" pitchFamily="18" charset="0"/>
              <a:ea typeface="Times New Roman" panose="02020603050405020304" pitchFamily="18" charset="0"/>
            </a:endParaRPr>
          </a:p>
          <a:p>
            <a:pPr marL="0" marR="0">
              <a:spcBef>
                <a:spcPts val="1000"/>
              </a:spcBef>
              <a:tabLst>
                <a:tab pos="2910840" algn="l"/>
              </a:tabLst>
            </a:pPr>
            <a:r>
              <a:rPr lang="en-US" sz="1800" b="1" dirty="0">
                <a:effectLst/>
                <a:latin typeface="Times New Roman" panose="02020603050405020304" pitchFamily="18" charset="0"/>
                <a:ea typeface="Times New Roman" panose="02020603050405020304" pitchFamily="18" charset="0"/>
              </a:rPr>
              <a:t>Adult Education and Literacy			 Housing/Utility Assistance Programs</a:t>
            </a:r>
            <a:endParaRPr lang="en-US" sz="1800" dirty="0">
              <a:effectLst/>
              <a:latin typeface="Times New Roman" panose="02020603050405020304" pitchFamily="18" charset="0"/>
              <a:ea typeface="Times New Roman" panose="02020603050405020304" pitchFamily="18" charset="0"/>
            </a:endParaRPr>
          </a:p>
          <a:p>
            <a:pPr marL="0" marR="0">
              <a:spcBef>
                <a:spcPts val="1000"/>
              </a:spcBef>
              <a:tabLst>
                <a:tab pos="2910840" algn="l"/>
              </a:tabLst>
            </a:pPr>
            <a:r>
              <a:rPr lang="en-US" sz="1800" b="1" dirty="0">
                <a:effectLst/>
                <a:latin typeface="Times New Roman" panose="02020603050405020304" pitchFamily="18" charset="0"/>
                <a:ea typeface="Times New Roman" panose="02020603050405020304" pitchFamily="18" charset="0"/>
              </a:rPr>
              <a:t>Legal Aid				 Career Pathways</a:t>
            </a:r>
            <a:endParaRPr lang="en-US" sz="1800" dirty="0">
              <a:effectLst/>
              <a:latin typeface="Times New Roman" panose="02020603050405020304" pitchFamily="18" charset="0"/>
              <a:ea typeface="Times New Roman" panose="02020603050405020304" pitchFamily="18" charset="0"/>
            </a:endParaRPr>
          </a:p>
          <a:p>
            <a:pPr marL="0" marR="0">
              <a:spcBef>
                <a:spcPts val="1000"/>
              </a:spcBef>
              <a:tabLst>
                <a:tab pos="2910840" algn="l"/>
              </a:tabLst>
            </a:pPr>
            <a:r>
              <a:rPr lang="en-US" sz="1800" b="1" dirty="0">
                <a:effectLst/>
                <a:latin typeface="Times New Roman" panose="02020603050405020304" pitchFamily="18" charset="0"/>
                <a:ea typeface="Times New Roman" panose="02020603050405020304" pitchFamily="18" charset="0"/>
              </a:rPr>
              <a:t>TAA</a:t>
            </a:r>
          </a:p>
          <a:p>
            <a:pPr marL="0" marR="0">
              <a:spcBef>
                <a:spcPts val="1000"/>
              </a:spcBef>
              <a:tabLst>
                <a:tab pos="2910840" algn="l"/>
              </a:tabLst>
            </a:pPr>
            <a:r>
              <a:rPr lang="en-US" sz="1800" b="1" dirty="0">
                <a:effectLst/>
                <a:latin typeface="Times New Roman" panose="02020603050405020304" pitchFamily="18" charset="0"/>
                <a:ea typeface="Times New Roman" panose="02020603050405020304" pitchFamily="18" charset="0"/>
              </a:rPr>
              <a:t>Other Non-WIOA Partners </a:t>
            </a:r>
            <a:r>
              <a:rPr lang="en-US" sz="1600" b="1" dirty="0">
                <a:effectLst/>
                <a:latin typeface="Times New Roman" panose="02020603050405020304" pitchFamily="18" charset="0"/>
                <a:ea typeface="Times New Roman" panose="02020603050405020304" pitchFamily="18" charset="0"/>
              </a:rPr>
              <a:t>(please explain)</a:t>
            </a:r>
            <a:endParaRPr lang="en-US" sz="16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3851522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DCA7185-356C-4E41-B9DA-A9654065B1B3}"/>
              </a:ext>
            </a:extLst>
          </p:cNvPr>
          <p:cNvSpPr txBox="1"/>
          <p:nvPr/>
        </p:nvSpPr>
        <p:spPr>
          <a:xfrm>
            <a:off x="657726" y="433136"/>
            <a:ext cx="8229600" cy="707886"/>
          </a:xfrm>
          <a:prstGeom prst="rect">
            <a:avLst/>
          </a:prstGeom>
          <a:noFill/>
        </p:spPr>
        <p:txBody>
          <a:bodyPr wrap="square" rtlCol="0">
            <a:spAutoFit/>
          </a:bodyPr>
          <a:lstStyle/>
          <a:p>
            <a:pPr algn="ctr"/>
            <a:r>
              <a:rPr lang="en-US" sz="4000" dirty="0"/>
              <a:t> Using a Case Note for </a:t>
            </a:r>
          </a:p>
        </p:txBody>
      </p:sp>
      <p:sp>
        <p:nvSpPr>
          <p:cNvPr id="5" name="TextBox 4">
            <a:extLst>
              <a:ext uri="{FF2B5EF4-FFF2-40B4-BE49-F238E27FC236}">
                <a16:creationId xmlns:a16="http://schemas.microsoft.com/office/drawing/2014/main" id="{3A8937E6-52DA-49E1-93C1-507A0D6A351B}"/>
              </a:ext>
            </a:extLst>
          </p:cNvPr>
          <p:cNvSpPr txBox="1"/>
          <p:nvPr/>
        </p:nvSpPr>
        <p:spPr>
          <a:xfrm>
            <a:off x="770021" y="1556084"/>
            <a:ext cx="8630653" cy="4893647"/>
          </a:xfrm>
          <a:prstGeom prst="rect">
            <a:avLst/>
          </a:prstGeom>
          <a:noFill/>
        </p:spPr>
        <p:txBody>
          <a:bodyPr wrap="square" rtlCol="0">
            <a:spAutoFit/>
          </a:bodyPr>
          <a:lstStyle/>
          <a:p>
            <a:pPr>
              <a:buFont typeface="Arial" panose="020B0604020202020204" pitchFamily="34" charset="0"/>
              <a:buChar char="•"/>
            </a:pPr>
            <a:r>
              <a:rPr lang="en-US" sz="2400" dirty="0"/>
              <a:t>Updates or Modifications</a:t>
            </a:r>
          </a:p>
          <a:p>
            <a:pPr lvl="1">
              <a:buFont typeface="Arial" panose="020B0604020202020204" pitchFamily="34" charset="0"/>
              <a:buChar char="•"/>
            </a:pPr>
            <a:r>
              <a:rPr lang="en-US" sz="2400" dirty="0"/>
              <a:t>When the plan changes, change the ISS/IEP.  This could  be on the modification form; case note or email from the participant which could be attached to the ISS/IEP that has:</a:t>
            </a:r>
          </a:p>
          <a:p>
            <a:pPr lvl="2">
              <a:buFont typeface="Arial" panose="020B0604020202020204" pitchFamily="34" charset="0"/>
              <a:buChar char="•"/>
            </a:pPr>
            <a:r>
              <a:rPr lang="en-US" sz="2400" dirty="0"/>
              <a:t>The change </a:t>
            </a:r>
          </a:p>
          <a:p>
            <a:pPr lvl="2">
              <a:buFont typeface="Arial" panose="020B0604020202020204" pitchFamily="34" charset="0"/>
              <a:buChar char="•"/>
            </a:pPr>
            <a:r>
              <a:rPr lang="en-US" sz="2400" dirty="0"/>
              <a:t>The date</a:t>
            </a:r>
          </a:p>
          <a:p>
            <a:pPr lvl="2">
              <a:buFont typeface="Arial" panose="020B0604020202020204" pitchFamily="34" charset="0"/>
              <a:buChar char="•"/>
            </a:pPr>
            <a:r>
              <a:rPr lang="en-US" sz="2400" dirty="0"/>
              <a:t>The signature of the Case Manager</a:t>
            </a:r>
          </a:p>
          <a:p>
            <a:pPr lvl="2">
              <a:buFont typeface="Arial" panose="020B0604020202020204" pitchFamily="34" charset="0"/>
              <a:buChar char="•"/>
            </a:pPr>
            <a:r>
              <a:rPr lang="en-US" sz="2400" dirty="0"/>
              <a:t>The signature of the participant OR something in writing by the Case Manager as to how the change was discussed and agreed to by the participant</a:t>
            </a:r>
          </a:p>
          <a:p>
            <a:pPr lvl="2">
              <a:buFont typeface="Arial" panose="020B0604020202020204" pitchFamily="34" charset="0"/>
              <a:buChar char="•"/>
            </a:pPr>
            <a:r>
              <a:rPr lang="en-US" sz="2400" dirty="0"/>
              <a:t>Enter another IEP/ISS as a transactional service to acknowledge the change to the plan</a:t>
            </a:r>
          </a:p>
        </p:txBody>
      </p:sp>
    </p:spTree>
    <p:extLst>
      <p:ext uri="{BB962C8B-B14F-4D97-AF65-F5344CB8AC3E}">
        <p14:creationId xmlns:p14="http://schemas.microsoft.com/office/powerpoint/2010/main" val="2911144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E29ECC1-F039-44F9-A781-469E6FE8363E}"/>
              </a:ext>
            </a:extLst>
          </p:cNvPr>
          <p:cNvSpPr txBox="1"/>
          <p:nvPr/>
        </p:nvSpPr>
        <p:spPr>
          <a:xfrm>
            <a:off x="898047" y="279915"/>
            <a:ext cx="8293769" cy="5888535"/>
          </a:xfrm>
          <a:prstGeom prst="rect">
            <a:avLst/>
          </a:prstGeom>
          <a:noFill/>
        </p:spPr>
        <p:txBody>
          <a:bodyPr wrap="square" rtlCol="0">
            <a:spAutoFit/>
          </a:bodyPr>
          <a:lstStyle/>
          <a:p>
            <a:pPr algn="ctr">
              <a:lnSpc>
                <a:spcPct val="150000"/>
              </a:lnSpc>
            </a:pPr>
            <a:r>
              <a:rPr lang="en-US" sz="4000" dirty="0"/>
              <a:t>Important Questions</a:t>
            </a:r>
          </a:p>
          <a:p>
            <a:pPr>
              <a:lnSpc>
                <a:spcPct val="150000"/>
              </a:lnSpc>
            </a:pPr>
            <a:endParaRPr lang="en-US" sz="1600" dirty="0"/>
          </a:p>
          <a:p>
            <a:pPr>
              <a:lnSpc>
                <a:spcPct val="150000"/>
              </a:lnSpc>
            </a:pPr>
            <a:r>
              <a:rPr lang="en-US" sz="4000" dirty="0"/>
              <a:t>What is an IEP and ISS?</a:t>
            </a:r>
          </a:p>
          <a:p>
            <a:pPr>
              <a:lnSpc>
                <a:spcPct val="150000"/>
              </a:lnSpc>
            </a:pPr>
            <a:r>
              <a:rPr lang="en-US" sz="4000" dirty="0"/>
              <a:t>Why are they necessary?</a:t>
            </a:r>
          </a:p>
          <a:p>
            <a:pPr>
              <a:lnSpc>
                <a:spcPct val="150000"/>
              </a:lnSpc>
            </a:pPr>
            <a:r>
              <a:rPr lang="en-US" sz="4000" dirty="0"/>
              <a:t>How are they completed?</a:t>
            </a:r>
          </a:p>
          <a:p>
            <a:pPr>
              <a:lnSpc>
                <a:spcPct val="150000"/>
              </a:lnSpc>
            </a:pPr>
            <a:r>
              <a:rPr lang="en-US" sz="4000" dirty="0"/>
              <a:t>Where do you find the information?</a:t>
            </a:r>
          </a:p>
          <a:p>
            <a:pPr>
              <a:lnSpc>
                <a:spcPct val="150000"/>
              </a:lnSpc>
            </a:pPr>
            <a:r>
              <a:rPr lang="en-US" sz="4000" dirty="0"/>
              <a:t>When are they updated?</a:t>
            </a:r>
          </a:p>
        </p:txBody>
      </p:sp>
    </p:spTree>
    <p:extLst>
      <p:ext uri="{BB962C8B-B14F-4D97-AF65-F5344CB8AC3E}">
        <p14:creationId xmlns:p14="http://schemas.microsoft.com/office/powerpoint/2010/main" val="864124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arn(inVertic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arn(inVertical)">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arn(inVertical)">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4E8F2A-D1FF-4288-805C-7571B711C343}"/>
              </a:ext>
            </a:extLst>
          </p:cNvPr>
          <p:cNvSpPr>
            <a:spLocks noGrp="1"/>
          </p:cNvSpPr>
          <p:nvPr>
            <p:ph type="title"/>
          </p:nvPr>
        </p:nvSpPr>
        <p:spPr>
          <a:xfrm>
            <a:off x="630442" y="656492"/>
            <a:ext cx="8596668" cy="1320800"/>
          </a:xfrm>
        </p:spPr>
        <p:txBody>
          <a:bodyPr>
            <a:normAutofit/>
          </a:bodyPr>
          <a:lstStyle/>
          <a:p>
            <a:pPr algn="ctr"/>
            <a:r>
              <a:rPr lang="en-US" sz="6000" dirty="0">
                <a:solidFill>
                  <a:schemeClr val="tx1"/>
                </a:solidFill>
              </a:rPr>
              <a:t>Reminders</a:t>
            </a:r>
            <a:endParaRPr lang="en-US" sz="4000" dirty="0">
              <a:solidFill>
                <a:schemeClr val="tx1"/>
              </a:solidFill>
            </a:endParaRPr>
          </a:p>
        </p:txBody>
      </p:sp>
      <p:sp>
        <p:nvSpPr>
          <p:cNvPr id="3" name="TextBox 2">
            <a:extLst>
              <a:ext uri="{FF2B5EF4-FFF2-40B4-BE49-F238E27FC236}">
                <a16:creationId xmlns:a16="http://schemas.microsoft.com/office/drawing/2014/main" id="{2867CA48-7365-4E22-A123-4F256E00241A}"/>
              </a:ext>
            </a:extLst>
          </p:cNvPr>
          <p:cNvSpPr txBox="1"/>
          <p:nvPr/>
        </p:nvSpPr>
        <p:spPr>
          <a:xfrm>
            <a:off x="797168" y="2368061"/>
            <a:ext cx="8062747" cy="3303468"/>
          </a:xfrm>
          <a:prstGeom prst="rect">
            <a:avLst/>
          </a:prstGeom>
          <a:noFill/>
        </p:spPr>
        <p:txBody>
          <a:bodyPr wrap="square" rtlCol="0">
            <a:spAutoFit/>
          </a:bodyPr>
          <a:lstStyle/>
          <a:p>
            <a:pPr marL="342900" indent="-342900">
              <a:spcBef>
                <a:spcPts val="1000"/>
              </a:spcBef>
              <a:buFont typeface="Arial" panose="020B0604020202020204" pitchFamily="34" charset="0"/>
              <a:buChar char="•"/>
            </a:pPr>
            <a:r>
              <a:rPr lang="en-US" sz="2400" i="1" dirty="0"/>
              <a:t>The IEP and ISS should always be completed with the participant.  </a:t>
            </a:r>
          </a:p>
          <a:p>
            <a:pPr marL="342900" indent="-342900">
              <a:spcBef>
                <a:spcPts val="1000"/>
              </a:spcBef>
              <a:buFont typeface="Arial" panose="020B0604020202020204" pitchFamily="34" charset="0"/>
              <a:buChar char="•"/>
            </a:pPr>
            <a:r>
              <a:rPr lang="en-US" sz="2400" i="1" dirty="0"/>
              <a:t>Speak with your participant; compare what they say to the documentation received to assure you are documenting everything correctly and nothing is being left out.</a:t>
            </a:r>
          </a:p>
          <a:p>
            <a:pPr marL="342900" indent="-342900">
              <a:spcBef>
                <a:spcPts val="1000"/>
              </a:spcBef>
              <a:buFont typeface="Arial" panose="020B0604020202020204" pitchFamily="34" charset="0"/>
              <a:buChar char="•"/>
            </a:pPr>
            <a:r>
              <a:rPr lang="en-US" sz="2400" dirty="0"/>
              <a:t>The IEP and ISS are living documents which must be modified </a:t>
            </a:r>
            <a:r>
              <a:rPr lang="en-US" sz="2400" u="sng" dirty="0"/>
              <a:t>each</a:t>
            </a:r>
            <a:r>
              <a:rPr lang="en-US" sz="2400" dirty="0"/>
              <a:t> time there is a change. </a:t>
            </a:r>
          </a:p>
        </p:txBody>
      </p:sp>
      <p:pic>
        <p:nvPicPr>
          <p:cNvPr id="5" name="Picture 4">
            <a:extLst>
              <a:ext uri="{FF2B5EF4-FFF2-40B4-BE49-F238E27FC236}">
                <a16:creationId xmlns:a16="http://schemas.microsoft.com/office/drawing/2014/main" id="{FC19FD52-CD56-4DAB-A4E0-FF92B1156842}"/>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6860304" y="397233"/>
            <a:ext cx="950906" cy="1417499"/>
          </a:xfrm>
          <a:prstGeom prst="rect">
            <a:avLst/>
          </a:prstGeom>
        </p:spPr>
      </p:pic>
    </p:spTree>
    <p:extLst>
      <p:ext uri="{BB962C8B-B14F-4D97-AF65-F5344CB8AC3E}">
        <p14:creationId xmlns:p14="http://schemas.microsoft.com/office/powerpoint/2010/main" val="312301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601AEE7-0785-4F8A-8BEC-0CCFDB8A1ACC}"/>
              </a:ext>
            </a:extLst>
          </p:cNvPr>
          <p:cNvSpPr txBox="1"/>
          <p:nvPr/>
        </p:nvSpPr>
        <p:spPr>
          <a:xfrm>
            <a:off x="1358283" y="628233"/>
            <a:ext cx="7634796" cy="2800767"/>
          </a:xfrm>
          <a:prstGeom prst="rect">
            <a:avLst/>
          </a:prstGeom>
          <a:noFill/>
        </p:spPr>
        <p:txBody>
          <a:bodyPr wrap="square" rtlCol="0">
            <a:spAutoFit/>
          </a:bodyPr>
          <a:lstStyle/>
          <a:p>
            <a:r>
              <a:rPr lang="en-US" sz="4800" dirty="0"/>
              <a:t>Please listen carefully:</a:t>
            </a:r>
          </a:p>
          <a:p>
            <a:endParaRPr lang="en-US" sz="3200" dirty="0"/>
          </a:p>
          <a:p>
            <a:r>
              <a:rPr lang="en-US" sz="3200" dirty="0"/>
              <a:t>The $25 dollar answer today will pertain to the information presented in the skit  by Heather Pipkin and Liz Smith.</a:t>
            </a:r>
          </a:p>
        </p:txBody>
      </p:sp>
    </p:spTree>
    <p:extLst>
      <p:ext uri="{BB962C8B-B14F-4D97-AF65-F5344CB8AC3E}">
        <p14:creationId xmlns:p14="http://schemas.microsoft.com/office/powerpoint/2010/main" val="1679222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2000"/>
                                        <p:tgtEl>
                                          <p:spTgt spid="2">
                                            <p:txEl>
                                              <p:pRg st="2" end="2"/>
                                            </p:txEl>
                                          </p:spTgt>
                                        </p:tgtEl>
                                      </p:cBhvr>
                                    </p:animEffect>
                                    <p:anim calcmode="lin" valueType="num">
                                      <p:cBhvr>
                                        <p:cTn id="8" dur="2000" fill="hold"/>
                                        <p:tgtEl>
                                          <p:spTgt spid="2">
                                            <p:txEl>
                                              <p:pRg st="2" end="2"/>
                                            </p:txEl>
                                          </p:spTgt>
                                        </p:tgtEl>
                                        <p:attrNameLst>
                                          <p:attrName>ppt_w</p:attrName>
                                        </p:attrNameLst>
                                      </p:cBhvr>
                                      <p:tavLst>
                                        <p:tav tm="0" fmla="#ppt_w*sin(2.5*pi*$)">
                                          <p:val>
                                            <p:fltVal val="0"/>
                                          </p:val>
                                        </p:tav>
                                        <p:tav tm="100000">
                                          <p:val>
                                            <p:fltVal val="1"/>
                                          </p:val>
                                        </p:tav>
                                      </p:tavLst>
                                    </p:anim>
                                    <p:anim calcmode="lin" valueType="num">
                                      <p:cBhvr>
                                        <p:cTn id="9" dur="2000" fill="hold"/>
                                        <p:tgtEl>
                                          <p:spTgt spid="2">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7D188F5-F964-4E92-AAE7-6C45EAA6108B}"/>
              </a:ext>
            </a:extLst>
          </p:cNvPr>
          <p:cNvSpPr txBox="1"/>
          <p:nvPr/>
        </p:nvSpPr>
        <p:spPr>
          <a:xfrm>
            <a:off x="753979" y="1438183"/>
            <a:ext cx="8807116" cy="2308324"/>
          </a:xfrm>
          <a:prstGeom prst="rect">
            <a:avLst/>
          </a:prstGeom>
          <a:noFill/>
        </p:spPr>
        <p:txBody>
          <a:bodyPr wrap="square" rtlCol="0">
            <a:spAutoFit/>
          </a:bodyPr>
          <a:lstStyle/>
          <a:p>
            <a:pPr algn="ctr"/>
            <a:r>
              <a:rPr lang="en-US" sz="3600" dirty="0"/>
              <a:t>Thanks to </a:t>
            </a:r>
          </a:p>
          <a:p>
            <a:pPr algn="ctr"/>
            <a:r>
              <a:rPr lang="en-US" sz="3600" dirty="0"/>
              <a:t>Northwest Arkansas Economic </a:t>
            </a:r>
          </a:p>
          <a:p>
            <a:pPr algn="ctr"/>
            <a:r>
              <a:rPr lang="en-US" sz="3600" dirty="0"/>
              <a:t>Development District </a:t>
            </a:r>
          </a:p>
          <a:p>
            <a:pPr algn="ctr"/>
            <a:r>
              <a:rPr lang="en-US" sz="3600" dirty="0"/>
              <a:t>for providing the $25 electronic gift card.</a:t>
            </a:r>
          </a:p>
        </p:txBody>
      </p:sp>
    </p:spTree>
    <p:extLst>
      <p:ext uri="{BB962C8B-B14F-4D97-AF65-F5344CB8AC3E}">
        <p14:creationId xmlns:p14="http://schemas.microsoft.com/office/powerpoint/2010/main" val="25941502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1BB1B3A-6DC0-4D00-B234-8ADF46AAF085}"/>
              </a:ext>
            </a:extLst>
          </p:cNvPr>
          <p:cNvSpPr txBox="1"/>
          <p:nvPr/>
        </p:nvSpPr>
        <p:spPr>
          <a:xfrm>
            <a:off x="449179" y="1106905"/>
            <a:ext cx="9095874" cy="4042611"/>
          </a:xfrm>
          <a:prstGeom prst="rect">
            <a:avLst/>
          </a:prstGeom>
          <a:noFill/>
        </p:spPr>
        <p:txBody>
          <a:bodyPr wrap="square" rtlCol="0">
            <a:spAutoFit/>
          </a:bodyPr>
          <a:lstStyle/>
          <a:p>
            <a:endParaRPr lang="en-US" dirty="0"/>
          </a:p>
        </p:txBody>
      </p:sp>
      <p:pic>
        <p:nvPicPr>
          <p:cNvPr id="10" name="Picture 9" descr="Logo, company name&#10;&#10;Description automatically generated">
            <a:extLst>
              <a:ext uri="{FF2B5EF4-FFF2-40B4-BE49-F238E27FC236}">
                <a16:creationId xmlns:a16="http://schemas.microsoft.com/office/drawing/2014/main" id="{A7F7D9FE-E06E-4B7C-B6EB-25B5249854DE}"/>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844794" y="690562"/>
            <a:ext cx="7829550" cy="5476875"/>
          </a:xfrm>
          <a:prstGeom prst="rect">
            <a:avLst/>
          </a:prstGeom>
        </p:spPr>
      </p:pic>
      <p:sp>
        <p:nvSpPr>
          <p:cNvPr id="11" name="TextBox 10">
            <a:extLst>
              <a:ext uri="{FF2B5EF4-FFF2-40B4-BE49-F238E27FC236}">
                <a16:creationId xmlns:a16="http://schemas.microsoft.com/office/drawing/2014/main" id="{8FBC7601-F3B3-402A-BBE6-8B3A153A7BE2}"/>
              </a:ext>
            </a:extLst>
          </p:cNvPr>
          <p:cNvSpPr txBox="1"/>
          <p:nvPr/>
        </p:nvSpPr>
        <p:spPr>
          <a:xfrm>
            <a:off x="844794" y="6167437"/>
            <a:ext cx="7829550" cy="230832"/>
          </a:xfrm>
          <a:prstGeom prst="rect">
            <a:avLst/>
          </a:prstGeom>
          <a:noFill/>
        </p:spPr>
        <p:txBody>
          <a:bodyPr wrap="square" rtlCol="0">
            <a:spAutoFit/>
          </a:bodyPr>
          <a:lstStyle/>
          <a:p>
            <a:r>
              <a:rPr lang="en-US" sz="900">
                <a:hlinkClick r:id="rId3" tooltip="http://anabelblascomartin.blogspot.it/2015_03_01_archive.html"/>
              </a:rPr>
              <a:t>This Photo</a:t>
            </a:r>
            <a:r>
              <a:rPr lang="en-US" sz="900"/>
              <a:t> by Unknown Author is licensed under </a:t>
            </a:r>
            <a:r>
              <a:rPr lang="en-US" sz="900">
                <a:hlinkClick r:id="rId4" tooltip="https://creativecommons.org/licenses/by-nc-nd/3.0/"/>
              </a:rPr>
              <a:t>CC BY-NC-ND</a:t>
            </a:r>
            <a:endParaRPr lang="en-US" sz="900"/>
          </a:p>
        </p:txBody>
      </p:sp>
    </p:spTree>
    <p:extLst>
      <p:ext uri="{BB962C8B-B14F-4D97-AF65-F5344CB8AC3E}">
        <p14:creationId xmlns:p14="http://schemas.microsoft.com/office/powerpoint/2010/main" val="41601955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E29ECC1-F039-44F9-A781-469E6FE8363E}"/>
              </a:ext>
            </a:extLst>
          </p:cNvPr>
          <p:cNvSpPr txBox="1"/>
          <p:nvPr/>
        </p:nvSpPr>
        <p:spPr>
          <a:xfrm>
            <a:off x="1175746" y="456423"/>
            <a:ext cx="8293769" cy="5945154"/>
          </a:xfrm>
          <a:prstGeom prst="rect">
            <a:avLst/>
          </a:prstGeom>
          <a:noFill/>
        </p:spPr>
        <p:txBody>
          <a:bodyPr wrap="square" rtlCol="0" anchor="ctr">
            <a:spAutoFit/>
          </a:bodyPr>
          <a:lstStyle/>
          <a:p>
            <a:pPr algn="ctr">
              <a:lnSpc>
                <a:spcPct val="150000"/>
              </a:lnSpc>
            </a:pPr>
            <a:r>
              <a:rPr lang="en-US" sz="3600" dirty="0"/>
              <a:t>Individual Employment Plan (IEP)</a:t>
            </a:r>
          </a:p>
          <a:p>
            <a:pPr>
              <a:lnSpc>
                <a:spcPct val="150000"/>
              </a:lnSpc>
            </a:pPr>
            <a:r>
              <a:rPr lang="en-US" sz="2000" dirty="0"/>
              <a:t>IEPs are individualized career services utilized for WIOA Title I Adult, WIOA Title I Dislocated Worker, and WIOA Title III Employment Service (Wagner-</a:t>
            </a:r>
            <a:r>
              <a:rPr lang="en-US" sz="2000" dirty="0" err="1"/>
              <a:t>Peyser</a:t>
            </a:r>
            <a:r>
              <a:rPr lang="en-US" sz="2000" dirty="0"/>
              <a:t>) programs. A plan developed by a participant and a case manager that identifies the appropriate employment goals, achievement objectives, and the appropriate combination of services for the participant to achieve the employment goals. This plan is an ongoing strategy to identify employment goals, achievement objectives, and the appropriate combination of services for the participant to achieve the employment goal. The plan may contain the chosen career pathway and steps to achieve the goals along the path [WIOA § 134(c)(2)(A)(XII)(II); TEGL 19-16]. </a:t>
            </a:r>
          </a:p>
        </p:txBody>
      </p:sp>
    </p:spTree>
    <p:extLst>
      <p:ext uri="{BB962C8B-B14F-4D97-AF65-F5344CB8AC3E}">
        <p14:creationId xmlns:p14="http://schemas.microsoft.com/office/powerpoint/2010/main" val="36924256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E29ECC1-F039-44F9-A781-469E6FE8363E}"/>
              </a:ext>
            </a:extLst>
          </p:cNvPr>
          <p:cNvSpPr txBox="1"/>
          <p:nvPr/>
        </p:nvSpPr>
        <p:spPr>
          <a:xfrm>
            <a:off x="1283369" y="654578"/>
            <a:ext cx="8293769" cy="4744825"/>
          </a:xfrm>
          <a:prstGeom prst="rect">
            <a:avLst/>
          </a:prstGeom>
          <a:noFill/>
        </p:spPr>
        <p:txBody>
          <a:bodyPr wrap="square" rtlCol="0" anchor="ctr">
            <a:spAutoFit/>
          </a:bodyPr>
          <a:lstStyle/>
          <a:p>
            <a:pPr algn="ctr">
              <a:lnSpc>
                <a:spcPct val="150000"/>
              </a:lnSpc>
            </a:pPr>
            <a:r>
              <a:rPr lang="en-US" sz="4000" dirty="0"/>
              <a:t>Individual Service Strategy (ISS)</a:t>
            </a:r>
          </a:p>
          <a:p>
            <a:pPr>
              <a:lnSpc>
                <a:spcPct val="150000"/>
              </a:lnSpc>
            </a:pPr>
            <a:r>
              <a:rPr lang="en-US" sz="2400" dirty="0"/>
              <a:t>ISSs are youth services utilized by WIOA Title I Youth Programs only. The ISS i</a:t>
            </a:r>
            <a:r>
              <a:rPr lang="en-US" sz="2400" i="0" dirty="0">
                <a:solidFill>
                  <a:srgbClr val="202124"/>
                </a:solidFill>
                <a:effectLst/>
              </a:rPr>
              <a:t>dentifies the participant's educational goals, employment goals including, when appropriate, non-traditional employment, suitable achievement objectives, barriers, needs assessment for supportive service and the appropriate mix of services</a:t>
            </a:r>
            <a:r>
              <a:rPr lang="en-US" sz="2400" b="0" i="0" dirty="0">
                <a:solidFill>
                  <a:srgbClr val="202124"/>
                </a:solidFill>
                <a:effectLst/>
              </a:rPr>
              <a:t>.</a:t>
            </a:r>
            <a:endParaRPr lang="en-US" sz="2400" dirty="0"/>
          </a:p>
          <a:p>
            <a:pPr>
              <a:lnSpc>
                <a:spcPct val="150000"/>
              </a:lnSpc>
            </a:pPr>
            <a:endParaRPr lang="en-US" sz="2000" dirty="0"/>
          </a:p>
        </p:txBody>
      </p:sp>
    </p:spTree>
    <p:extLst>
      <p:ext uri="{BB962C8B-B14F-4D97-AF65-F5344CB8AC3E}">
        <p14:creationId xmlns:p14="http://schemas.microsoft.com/office/powerpoint/2010/main" val="30856160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DF99AD-A212-4B89-ACEC-9A4D1FBB5A52}"/>
              </a:ext>
            </a:extLst>
          </p:cNvPr>
          <p:cNvSpPr>
            <a:spLocks noGrp="1"/>
          </p:cNvSpPr>
          <p:nvPr>
            <p:ph type="title"/>
          </p:nvPr>
        </p:nvSpPr>
        <p:spPr>
          <a:xfrm>
            <a:off x="677335" y="609600"/>
            <a:ext cx="8596668" cy="1183689"/>
          </a:xfrm>
        </p:spPr>
        <p:txBody>
          <a:bodyPr/>
          <a:lstStyle/>
          <a:p>
            <a:pPr algn="ctr"/>
            <a:r>
              <a:rPr lang="en-US" dirty="0">
                <a:solidFill>
                  <a:schemeClr val="tx1"/>
                </a:solidFill>
              </a:rPr>
              <a:t>Why are they necessary?</a:t>
            </a:r>
          </a:p>
        </p:txBody>
      </p:sp>
      <p:sp>
        <p:nvSpPr>
          <p:cNvPr id="3" name="Text Placeholder 2">
            <a:extLst>
              <a:ext uri="{FF2B5EF4-FFF2-40B4-BE49-F238E27FC236}">
                <a16:creationId xmlns:a16="http://schemas.microsoft.com/office/drawing/2014/main" id="{B6645FED-B22E-4942-B61C-D5D52262D195}"/>
              </a:ext>
            </a:extLst>
          </p:cNvPr>
          <p:cNvSpPr>
            <a:spLocks noGrp="1"/>
          </p:cNvSpPr>
          <p:nvPr>
            <p:ph type="body" idx="1"/>
          </p:nvPr>
        </p:nvSpPr>
        <p:spPr>
          <a:xfrm>
            <a:off x="972635" y="2289373"/>
            <a:ext cx="8596668" cy="1678946"/>
          </a:xfrm>
        </p:spPr>
        <p:txBody>
          <a:bodyPr/>
          <a:lstStyle/>
          <a:p>
            <a:r>
              <a:rPr lang="en-US" sz="2400" dirty="0"/>
              <a:t>Assure the participant’s voice is represented and their needs are being met</a:t>
            </a:r>
          </a:p>
        </p:txBody>
      </p:sp>
    </p:spTree>
    <p:extLst>
      <p:ext uri="{BB962C8B-B14F-4D97-AF65-F5344CB8AC3E}">
        <p14:creationId xmlns:p14="http://schemas.microsoft.com/office/powerpoint/2010/main" val="3157854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5F8D70-AA05-4418-BFF4-67B69F974642}"/>
              </a:ext>
            </a:extLst>
          </p:cNvPr>
          <p:cNvSpPr>
            <a:spLocks noGrp="1"/>
          </p:cNvSpPr>
          <p:nvPr>
            <p:ph type="title"/>
          </p:nvPr>
        </p:nvSpPr>
        <p:spPr>
          <a:xfrm>
            <a:off x="677334" y="465221"/>
            <a:ext cx="8771465" cy="2005263"/>
          </a:xfrm>
        </p:spPr>
        <p:txBody>
          <a:bodyPr>
            <a:normAutofit fontScale="90000"/>
          </a:bodyPr>
          <a:lstStyle/>
          <a:p>
            <a:pPr algn="ctr"/>
            <a:r>
              <a:rPr lang="en-US" sz="4000" dirty="0">
                <a:solidFill>
                  <a:schemeClr val="tx1"/>
                </a:solidFill>
              </a:rPr>
              <a:t>Who is responsible for completing the IEP/ISS and how are they completed?</a:t>
            </a:r>
            <a:br>
              <a:rPr lang="en-US" sz="4000" dirty="0">
                <a:solidFill>
                  <a:schemeClr val="tx1"/>
                </a:solidFill>
              </a:rPr>
            </a:br>
            <a:endParaRPr lang="en-US" sz="4000" dirty="0">
              <a:solidFill>
                <a:schemeClr val="tx1"/>
              </a:solidFill>
            </a:endParaRPr>
          </a:p>
        </p:txBody>
      </p:sp>
      <p:sp>
        <p:nvSpPr>
          <p:cNvPr id="3" name="Text Placeholder 2">
            <a:extLst>
              <a:ext uri="{FF2B5EF4-FFF2-40B4-BE49-F238E27FC236}">
                <a16:creationId xmlns:a16="http://schemas.microsoft.com/office/drawing/2014/main" id="{F9B9B592-04B0-46E5-BBB5-B0C3C2DC19C8}"/>
              </a:ext>
            </a:extLst>
          </p:cNvPr>
          <p:cNvSpPr>
            <a:spLocks noGrp="1"/>
          </p:cNvSpPr>
          <p:nvPr>
            <p:ph type="body" idx="1"/>
          </p:nvPr>
        </p:nvSpPr>
        <p:spPr>
          <a:xfrm>
            <a:off x="748355" y="2342730"/>
            <a:ext cx="8771465" cy="2172540"/>
          </a:xfrm>
        </p:spPr>
        <p:txBody>
          <a:bodyPr>
            <a:noAutofit/>
          </a:bodyPr>
          <a:lstStyle/>
          <a:p>
            <a:r>
              <a:rPr lang="en-US" sz="2400" dirty="0"/>
              <a:t>The IEP and ISS are to be completed jointly with the participant and the case manager while using an array of information provided by the participant. They are living documents that must be modified each time there is a change within the plan/strategy.</a:t>
            </a:r>
          </a:p>
        </p:txBody>
      </p:sp>
    </p:spTree>
    <p:extLst>
      <p:ext uri="{BB962C8B-B14F-4D97-AF65-F5344CB8AC3E}">
        <p14:creationId xmlns:p14="http://schemas.microsoft.com/office/powerpoint/2010/main" val="3215060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0106E7-DE29-49C2-9AF4-B90AA900A0A4}"/>
              </a:ext>
            </a:extLst>
          </p:cNvPr>
          <p:cNvSpPr>
            <a:spLocks noGrp="1"/>
          </p:cNvSpPr>
          <p:nvPr>
            <p:ph type="ctrTitle"/>
          </p:nvPr>
        </p:nvSpPr>
        <p:spPr>
          <a:xfrm>
            <a:off x="1507067" y="775024"/>
            <a:ext cx="7766936" cy="1096899"/>
          </a:xfrm>
        </p:spPr>
        <p:txBody>
          <a:bodyPr anchor="t"/>
          <a:lstStyle/>
          <a:p>
            <a:pPr algn="ctr"/>
            <a:r>
              <a:rPr lang="en-US" sz="4000" dirty="0">
                <a:solidFill>
                  <a:schemeClr val="tx1"/>
                </a:solidFill>
              </a:rPr>
              <a:t>Summarize Work Experience</a:t>
            </a:r>
          </a:p>
        </p:txBody>
      </p:sp>
      <p:sp>
        <p:nvSpPr>
          <p:cNvPr id="3" name="Subtitle 2">
            <a:extLst>
              <a:ext uri="{FF2B5EF4-FFF2-40B4-BE49-F238E27FC236}">
                <a16:creationId xmlns:a16="http://schemas.microsoft.com/office/drawing/2014/main" id="{CB6A2582-254C-48A4-98D1-F1AA5E2C3ED9}"/>
              </a:ext>
            </a:extLst>
          </p:cNvPr>
          <p:cNvSpPr>
            <a:spLocks noGrp="1"/>
          </p:cNvSpPr>
          <p:nvPr>
            <p:ph type="subTitle" idx="1"/>
          </p:nvPr>
        </p:nvSpPr>
        <p:spPr>
          <a:xfrm>
            <a:off x="1507067" y="2368937"/>
            <a:ext cx="7766936" cy="3605735"/>
          </a:xfrm>
        </p:spPr>
        <p:txBody>
          <a:bodyPr>
            <a:normAutofit/>
          </a:bodyPr>
          <a:lstStyle/>
          <a:p>
            <a:pPr marL="342900" indent="-342900" algn="l">
              <a:buFont typeface="Arial" panose="020B0604020202020204" pitchFamily="34" charset="0"/>
              <a:buChar char="•"/>
            </a:pPr>
            <a:r>
              <a:rPr lang="en-US" sz="2400" dirty="0">
                <a:solidFill>
                  <a:schemeClr val="tx1"/>
                </a:solidFill>
              </a:rPr>
              <a:t>This is the participant’s previous work history that should be found on their application. </a:t>
            </a:r>
          </a:p>
          <a:p>
            <a:pPr marL="342900" indent="-342900" algn="l">
              <a:buFont typeface="Arial" panose="020B0604020202020204" pitchFamily="34" charset="0"/>
              <a:buChar char="•"/>
            </a:pPr>
            <a:r>
              <a:rPr lang="en-US" sz="2400" dirty="0">
                <a:solidFill>
                  <a:schemeClr val="tx1"/>
                </a:solidFill>
              </a:rPr>
              <a:t>Remember, the IEP and ISS should always be completed with the participant.</a:t>
            </a:r>
          </a:p>
          <a:p>
            <a:pPr marL="342900" indent="-342900" algn="l">
              <a:buFont typeface="Arial" panose="020B0604020202020204" pitchFamily="34" charset="0"/>
              <a:buChar char="•"/>
            </a:pPr>
            <a:r>
              <a:rPr lang="en-US" sz="2400" dirty="0">
                <a:solidFill>
                  <a:schemeClr val="tx1"/>
                </a:solidFill>
              </a:rPr>
              <a:t>Ask the participant relevant questions.</a:t>
            </a:r>
          </a:p>
          <a:p>
            <a:pPr marL="342900" indent="-342900" algn="l">
              <a:buFont typeface="Arial" panose="020B0604020202020204" pitchFamily="34" charset="0"/>
              <a:buChar char="•"/>
            </a:pPr>
            <a:r>
              <a:rPr lang="en-US" sz="2400" dirty="0">
                <a:solidFill>
                  <a:schemeClr val="tx1"/>
                </a:solidFill>
              </a:rPr>
              <a:t>Compare what they say with the application to assure you are documenting everything correctly.</a:t>
            </a:r>
            <a:endParaRPr lang="en-US" dirty="0"/>
          </a:p>
        </p:txBody>
      </p:sp>
    </p:spTree>
    <p:extLst>
      <p:ext uri="{BB962C8B-B14F-4D97-AF65-F5344CB8AC3E}">
        <p14:creationId xmlns:p14="http://schemas.microsoft.com/office/powerpoint/2010/main" val="310373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49278-FC59-49AC-824E-AE48FA4BEBA4}"/>
              </a:ext>
            </a:extLst>
          </p:cNvPr>
          <p:cNvSpPr>
            <a:spLocks noGrp="1"/>
          </p:cNvSpPr>
          <p:nvPr>
            <p:ph type="title"/>
          </p:nvPr>
        </p:nvSpPr>
        <p:spPr>
          <a:xfrm>
            <a:off x="606312" y="281125"/>
            <a:ext cx="8596668" cy="2035947"/>
          </a:xfrm>
        </p:spPr>
        <p:txBody>
          <a:bodyPr>
            <a:noAutofit/>
          </a:bodyPr>
          <a:lstStyle/>
          <a:p>
            <a:pPr algn="ctr"/>
            <a:r>
              <a:rPr lang="en-US" sz="4000" dirty="0">
                <a:solidFill>
                  <a:schemeClr val="tx1"/>
                </a:solidFill>
              </a:rPr>
              <a:t>Summarize Educational Experiences</a:t>
            </a:r>
            <a:br>
              <a:rPr lang="en-US" sz="4000" dirty="0">
                <a:solidFill>
                  <a:schemeClr val="tx1"/>
                </a:solidFill>
              </a:rPr>
            </a:br>
            <a:r>
              <a:rPr lang="en-US" sz="4000" dirty="0">
                <a:solidFill>
                  <a:schemeClr val="tx1"/>
                </a:solidFill>
              </a:rPr>
              <a:t>and</a:t>
            </a:r>
            <a:br>
              <a:rPr lang="en-US" sz="4000" dirty="0">
                <a:solidFill>
                  <a:schemeClr val="tx1"/>
                </a:solidFill>
              </a:rPr>
            </a:br>
            <a:r>
              <a:rPr lang="en-US" sz="4000" dirty="0">
                <a:solidFill>
                  <a:schemeClr val="tx1"/>
                </a:solidFill>
              </a:rPr>
              <a:t>Achievements</a:t>
            </a:r>
          </a:p>
        </p:txBody>
      </p:sp>
      <p:sp>
        <p:nvSpPr>
          <p:cNvPr id="3" name="TextBox 2">
            <a:extLst>
              <a:ext uri="{FF2B5EF4-FFF2-40B4-BE49-F238E27FC236}">
                <a16:creationId xmlns:a16="http://schemas.microsoft.com/office/drawing/2014/main" id="{3B82DE95-B7E9-4288-A7AE-5E040E58EA70}"/>
              </a:ext>
            </a:extLst>
          </p:cNvPr>
          <p:cNvSpPr txBox="1"/>
          <p:nvPr/>
        </p:nvSpPr>
        <p:spPr>
          <a:xfrm>
            <a:off x="914991" y="2589689"/>
            <a:ext cx="8157988" cy="3902479"/>
          </a:xfrm>
          <a:prstGeom prst="rect">
            <a:avLst/>
          </a:prstGeom>
          <a:noFill/>
        </p:spPr>
        <p:txBody>
          <a:bodyPr wrap="square" rtlCol="0">
            <a:spAutoFit/>
          </a:bodyPr>
          <a:lstStyle/>
          <a:p>
            <a:pPr>
              <a:lnSpc>
                <a:spcPct val="150000"/>
              </a:lnSpc>
            </a:pPr>
            <a:r>
              <a:rPr lang="en-US" sz="2400" dirty="0"/>
              <a:t>High School Diploma?  (ISY - TABE test)</a:t>
            </a:r>
          </a:p>
          <a:p>
            <a:pPr>
              <a:lnSpc>
                <a:spcPct val="150000"/>
              </a:lnSpc>
            </a:pPr>
            <a:r>
              <a:rPr lang="en-US" sz="2400" dirty="0"/>
              <a:t>College Work (Transcript)</a:t>
            </a:r>
          </a:p>
          <a:p>
            <a:pPr>
              <a:lnSpc>
                <a:spcPct val="150000"/>
              </a:lnSpc>
            </a:pPr>
            <a:r>
              <a:rPr lang="en-US" sz="2400" dirty="0"/>
              <a:t>Certificate/Degree</a:t>
            </a:r>
          </a:p>
          <a:p>
            <a:pPr>
              <a:lnSpc>
                <a:spcPct val="150000"/>
              </a:lnSpc>
            </a:pPr>
            <a:r>
              <a:rPr lang="en-US" sz="2400" dirty="0"/>
              <a:t>Written exams for CDL permit, drivers license</a:t>
            </a:r>
          </a:p>
          <a:p>
            <a:pPr>
              <a:lnSpc>
                <a:spcPct val="150000"/>
              </a:lnSpc>
            </a:pPr>
            <a:r>
              <a:rPr lang="en-US" sz="2400" dirty="0"/>
              <a:t>ACT/SAT scores</a:t>
            </a:r>
          </a:p>
          <a:p>
            <a:pPr>
              <a:lnSpc>
                <a:spcPct val="150000"/>
              </a:lnSpc>
            </a:pPr>
            <a:r>
              <a:rPr lang="en-US" sz="2400" dirty="0"/>
              <a:t>Work-keys Curriculum	</a:t>
            </a:r>
          </a:p>
          <a:p>
            <a:pPr>
              <a:lnSpc>
                <a:spcPct val="150000"/>
              </a:lnSpc>
            </a:pPr>
            <a:r>
              <a:rPr lang="en-US" sz="2400" b="1" i="1" dirty="0"/>
              <a:t>These are just a few examples.</a:t>
            </a:r>
          </a:p>
        </p:txBody>
      </p:sp>
    </p:spTree>
    <p:extLst>
      <p:ext uri="{BB962C8B-B14F-4D97-AF65-F5344CB8AC3E}">
        <p14:creationId xmlns:p14="http://schemas.microsoft.com/office/powerpoint/2010/main" val="4187857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circle(in)">
                                      <p:cBhvr>
                                        <p:cTn id="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49278-FC59-49AC-824E-AE48FA4BEBA4}"/>
              </a:ext>
            </a:extLst>
          </p:cNvPr>
          <p:cNvSpPr>
            <a:spLocks noGrp="1"/>
          </p:cNvSpPr>
          <p:nvPr>
            <p:ph type="title"/>
          </p:nvPr>
        </p:nvSpPr>
        <p:spPr>
          <a:xfrm>
            <a:off x="677334" y="609600"/>
            <a:ext cx="8596668" cy="846338"/>
          </a:xfrm>
        </p:spPr>
        <p:txBody>
          <a:bodyPr>
            <a:normAutofit/>
          </a:bodyPr>
          <a:lstStyle/>
          <a:p>
            <a:pPr algn="ctr"/>
            <a:r>
              <a:rPr lang="en-US" sz="4000" dirty="0">
                <a:solidFill>
                  <a:schemeClr val="tx1"/>
                </a:solidFill>
              </a:rPr>
              <a:t>Strengths and Interests</a:t>
            </a:r>
          </a:p>
        </p:txBody>
      </p:sp>
      <p:sp>
        <p:nvSpPr>
          <p:cNvPr id="3" name="TextBox 2">
            <a:extLst>
              <a:ext uri="{FF2B5EF4-FFF2-40B4-BE49-F238E27FC236}">
                <a16:creationId xmlns:a16="http://schemas.microsoft.com/office/drawing/2014/main" id="{3B82DE95-B7E9-4288-A7AE-5E040E58EA70}"/>
              </a:ext>
            </a:extLst>
          </p:cNvPr>
          <p:cNvSpPr txBox="1"/>
          <p:nvPr/>
        </p:nvSpPr>
        <p:spPr>
          <a:xfrm>
            <a:off x="1317118" y="1965860"/>
            <a:ext cx="7956884" cy="2739211"/>
          </a:xfrm>
          <a:prstGeom prst="rect">
            <a:avLst/>
          </a:prstGeom>
          <a:noFill/>
        </p:spPr>
        <p:txBody>
          <a:bodyPr wrap="square" rtlCol="0">
            <a:spAutoFit/>
          </a:bodyPr>
          <a:lstStyle/>
          <a:p>
            <a:pPr>
              <a:lnSpc>
                <a:spcPct val="150000"/>
              </a:lnSpc>
            </a:pPr>
            <a:r>
              <a:rPr lang="en-US" sz="2400" dirty="0"/>
              <a:t>Ask questions:</a:t>
            </a:r>
          </a:p>
          <a:p>
            <a:pPr marL="914400" lvl="1" indent="-457200">
              <a:buFont typeface="Arial" panose="020B0604020202020204" pitchFamily="34" charset="0"/>
              <a:buChar char="•"/>
            </a:pPr>
            <a:r>
              <a:rPr lang="en-US" sz="2400" dirty="0"/>
              <a:t>What are you good at?</a:t>
            </a:r>
          </a:p>
          <a:p>
            <a:pPr marL="914400" lvl="1" indent="-457200">
              <a:buFont typeface="Arial" panose="020B0604020202020204" pitchFamily="34" charset="0"/>
              <a:buChar char="•"/>
            </a:pPr>
            <a:r>
              <a:rPr lang="en-US" sz="2400" dirty="0"/>
              <a:t>What do you feel like you struggle with?</a:t>
            </a:r>
          </a:p>
          <a:p>
            <a:pPr marL="914400" lvl="1" indent="-457200">
              <a:buFont typeface="Arial" panose="020B0604020202020204" pitchFamily="34" charset="0"/>
              <a:buChar char="•"/>
            </a:pPr>
            <a:r>
              <a:rPr lang="en-US" sz="2400" dirty="0"/>
              <a:t>What are your hobbies?</a:t>
            </a:r>
          </a:p>
          <a:p>
            <a:pPr lvl="1"/>
            <a:endParaRPr lang="en-US" sz="1600" dirty="0"/>
          </a:p>
          <a:p>
            <a:r>
              <a:rPr lang="en-US" sz="2400" dirty="0">
                <a:hlinkClick r:id="rId2"/>
              </a:rPr>
              <a:t>www.mynextmove.org</a:t>
            </a:r>
            <a:r>
              <a:rPr lang="en-US" sz="2400" dirty="0"/>
              <a:t> will have their strengths and interests listed</a:t>
            </a:r>
          </a:p>
        </p:txBody>
      </p:sp>
    </p:spTree>
    <p:extLst>
      <p:ext uri="{BB962C8B-B14F-4D97-AF65-F5344CB8AC3E}">
        <p14:creationId xmlns:p14="http://schemas.microsoft.com/office/powerpoint/2010/main" val="1340374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p:cTn id="23"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904</TotalTime>
  <Words>1270</Words>
  <Application>Microsoft Office PowerPoint</Application>
  <PresentationFormat>Widescreen</PresentationFormat>
  <Paragraphs>141</Paragraphs>
  <Slides>23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MS Gothic</vt:lpstr>
      <vt:lpstr>Arial</vt:lpstr>
      <vt:lpstr>Calibri</vt:lpstr>
      <vt:lpstr>Times New Roman</vt:lpstr>
      <vt:lpstr>Trebuchet MS</vt:lpstr>
      <vt:lpstr>Wingdings 3</vt:lpstr>
      <vt:lpstr>Facet</vt:lpstr>
      <vt:lpstr>Individual Employment Plan and Individual Service Strategy</vt:lpstr>
      <vt:lpstr>PowerPoint Presentation</vt:lpstr>
      <vt:lpstr>PowerPoint Presentation</vt:lpstr>
      <vt:lpstr>PowerPoint Presentation</vt:lpstr>
      <vt:lpstr>Why are they necessary?</vt:lpstr>
      <vt:lpstr>Who is responsible for completing the IEP/ISS and how are they completed? </vt:lpstr>
      <vt:lpstr>Summarize Work Experience</vt:lpstr>
      <vt:lpstr>Summarize Educational Experiences and Achievements</vt:lpstr>
      <vt:lpstr>Strengths and Interests</vt:lpstr>
      <vt:lpstr>Potential Pathways</vt:lpstr>
      <vt:lpstr>Long-term and Short-term Goals</vt:lpstr>
      <vt:lpstr>Barriers and Overcoming Them</vt:lpstr>
      <vt:lpstr> Services Needed for Participation </vt:lpstr>
      <vt:lpstr>Career Services Available (IEP)</vt:lpstr>
      <vt:lpstr>Memorandum of Understanding (MOU)  14 Program Elements (Youth)</vt:lpstr>
      <vt:lpstr>14 Youth Program Elements (ISS)</vt:lpstr>
      <vt:lpstr>Supportive Services Available</vt:lpstr>
      <vt:lpstr>Referrals and Co-Enrollment</vt:lpstr>
      <vt:lpstr>PowerPoint Presentation</vt:lpstr>
      <vt:lpstr>Reminders</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Individual Employment Plan and Individual Service Strategy</dc:title>
  <dc:creator>Annette Hughey</dc:creator>
  <cp:lastModifiedBy>Sterling Washington (AWC)</cp:lastModifiedBy>
  <cp:revision>34</cp:revision>
  <dcterms:created xsi:type="dcterms:W3CDTF">2022-03-14T17:00:48Z</dcterms:created>
  <dcterms:modified xsi:type="dcterms:W3CDTF">2022-03-17T16:51:56Z</dcterms:modified>
</cp:coreProperties>
</file>