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23" r:id="rId2"/>
    <p:sldMasterId id="2147483730" r:id="rId3"/>
    <p:sldMasterId id="2147483737" r:id="rId4"/>
    <p:sldMasterId id="2147483744" r:id="rId5"/>
    <p:sldMasterId id="2147483751" r:id="rId6"/>
    <p:sldMasterId id="2147483758" r:id="rId7"/>
    <p:sldMasterId id="2147483765" r:id="rId8"/>
    <p:sldMasterId id="2147483772" r:id="rId9"/>
    <p:sldMasterId id="2147483881" r:id="rId10"/>
  </p:sldMasterIdLst>
  <p:notesMasterIdLst>
    <p:notesMasterId r:id="rId62"/>
  </p:notesMasterIdLst>
  <p:handoutMasterIdLst>
    <p:handoutMasterId r:id="rId63"/>
  </p:handoutMasterIdLst>
  <p:sldIdLst>
    <p:sldId id="256" r:id="rId11"/>
    <p:sldId id="355" r:id="rId12"/>
    <p:sldId id="397" r:id="rId13"/>
    <p:sldId id="400" r:id="rId14"/>
    <p:sldId id="368" r:id="rId15"/>
    <p:sldId id="386" r:id="rId16"/>
    <p:sldId id="388" r:id="rId17"/>
    <p:sldId id="406" r:id="rId18"/>
    <p:sldId id="407" r:id="rId19"/>
    <p:sldId id="392" r:id="rId20"/>
    <p:sldId id="389" r:id="rId21"/>
    <p:sldId id="357" r:id="rId22"/>
    <p:sldId id="408" r:id="rId23"/>
    <p:sldId id="358" r:id="rId24"/>
    <p:sldId id="359" r:id="rId25"/>
    <p:sldId id="356" r:id="rId26"/>
    <p:sldId id="369" r:id="rId27"/>
    <p:sldId id="393" r:id="rId28"/>
    <p:sldId id="394" r:id="rId29"/>
    <p:sldId id="409" r:id="rId30"/>
    <p:sldId id="410" r:id="rId31"/>
    <p:sldId id="360" r:id="rId32"/>
    <p:sldId id="364" r:id="rId33"/>
    <p:sldId id="370" r:id="rId34"/>
    <p:sldId id="396" r:id="rId35"/>
    <p:sldId id="399" r:id="rId36"/>
    <p:sldId id="411" r:id="rId37"/>
    <p:sldId id="412" r:id="rId38"/>
    <p:sldId id="361" r:id="rId39"/>
    <p:sldId id="365" r:id="rId40"/>
    <p:sldId id="371" r:id="rId41"/>
    <p:sldId id="413" r:id="rId42"/>
    <p:sldId id="415" r:id="rId43"/>
    <p:sldId id="362" r:id="rId44"/>
    <p:sldId id="366" r:id="rId45"/>
    <p:sldId id="372" r:id="rId46"/>
    <p:sldId id="363" r:id="rId47"/>
    <p:sldId id="367" r:id="rId48"/>
    <p:sldId id="373" r:id="rId49"/>
    <p:sldId id="402" r:id="rId50"/>
    <p:sldId id="403" r:id="rId51"/>
    <p:sldId id="404" r:id="rId52"/>
    <p:sldId id="405" r:id="rId53"/>
    <p:sldId id="391" r:id="rId54"/>
    <p:sldId id="401" r:id="rId55"/>
    <p:sldId id="414" r:id="rId56"/>
    <p:sldId id="416" r:id="rId57"/>
    <p:sldId id="417" r:id="rId58"/>
    <p:sldId id="419" r:id="rId59"/>
    <p:sldId id="420" r:id="rId60"/>
    <p:sldId id="418" r:id="rId61"/>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Pipkin" initials="HP" lastIdx="4" clrIdx="0">
    <p:extLst>
      <p:ext uri="{19B8F6BF-5375-455C-9EA6-DF929625EA0E}">
        <p15:presenceInfo xmlns:p15="http://schemas.microsoft.com/office/powerpoint/2012/main" userId="Heather Pipk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43F"/>
    <a:srgbClr val="46404E"/>
    <a:srgbClr val="676767"/>
    <a:srgbClr val="2E3640"/>
    <a:srgbClr val="E33830"/>
    <a:srgbClr val="EF792F"/>
    <a:srgbClr val="EFB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4" autoAdjust="0"/>
    <p:restoredTop sz="79221" autoAdjust="0"/>
  </p:normalViewPr>
  <p:slideViewPr>
    <p:cSldViewPr>
      <p:cViewPr varScale="1">
        <p:scale>
          <a:sx n="68" d="100"/>
          <a:sy n="68" d="100"/>
        </p:scale>
        <p:origin x="1555"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2198"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1T13:31:28.227"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fld id="{10D157EF-A92A-47B6-BD24-069E834AD4B0}" type="datetimeFigureOut">
              <a:rPr lang="en-US" smtClean="0"/>
              <a:pPr/>
              <a:t>11/4/2021</a:t>
            </a:fld>
            <a:endParaRPr lang="en-US"/>
          </a:p>
        </p:txBody>
      </p:sp>
      <p:sp>
        <p:nvSpPr>
          <p:cNvPr id="4" name="Footer Placeholder 3"/>
          <p:cNvSpPr>
            <a:spLocks noGrp="1"/>
          </p:cNvSpPr>
          <p:nvPr>
            <p:ph type="ftr" sz="quarter" idx="2"/>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8D583FFD-AC9E-4F5C-946F-3230F88116CC}" type="slidenum">
              <a:rPr lang="en-US" smtClean="0"/>
              <a:pPr/>
              <a:t>‹#›</a:t>
            </a:fld>
            <a:endParaRPr lang="en-US"/>
          </a:p>
        </p:txBody>
      </p:sp>
    </p:spTree>
    <p:extLst>
      <p:ext uri="{BB962C8B-B14F-4D97-AF65-F5344CB8AC3E}">
        <p14:creationId xmlns:p14="http://schemas.microsoft.com/office/powerpoint/2010/main" val="1352905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69745"/>
          </a:xfrm>
          <a:prstGeom prst="rect">
            <a:avLst/>
          </a:prstGeom>
        </p:spPr>
        <p:txBody>
          <a:bodyPr vert="horz" lIns="92464" tIns="46232" rIns="92464" bIns="46232" rtlCol="0"/>
          <a:lstStyle>
            <a:lvl1pPr algn="r">
              <a:defRPr sz="1200"/>
            </a:lvl1pPr>
          </a:lstStyle>
          <a:p>
            <a:fld id="{E8AA67B1-B3C3-44B8-9902-3CC426B7C4BE}" type="datetimeFigureOut">
              <a:rPr lang="en-US" smtClean="0"/>
              <a:t>11/4/2021</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460167"/>
            <a:ext cx="5680693" cy="4224494"/>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7"/>
            <a:ext cx="3078383" cy="469745"/>
          </a:xfrm>
          <a:prstGeom prst="rect">
            <a:avLst/>
          </a:prstGeom>
        </p:spPr>
        <p:txBody>
          <a:bodyPr vert="horz" lIns="92464" tIns="46232" rIns="92464" bIns="46232" rtlCol="0" anchor="b"/>
          <a:lstStyle>
            <a:lvl1pPr algn="r">
              <a:defRPr sz="1200"/>
            </a:lvl1pPr>
          </a:lstStyle>
          <a:p>
            <a:fld id="{6EF9504F-2557-4D3D-BF4A-6E308E8ACDFC}" type="slidenum">
              <a:rPr lang="en-US" smtClean="0"/>
              <a:t>‹#›</a:t>
            </a:fld>
            <a:endParaRPr lang="en-US"/>
          </a:p>
        </p:txBody>
      </p:sp>
    </p:spTree>
    <p:extLst>
      <p:ext uri="{BB962C8B-B14F-4D97-AF65-F5344CB8AC3E}">
        <p14:creationId xmlns:p14="http://schemas.microsoft.com/office/powerpoint/2010/main" val="2715652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EF9504F-2557-4D3D-BF4A-6E308E8ACDFC}" type="slidenum">
              <a:rPr lang="en-US" smtClean="0"/>
              <a:t>1</a:t>
            </a:fld>
            <a:endParaRPr lang="en-US"/>
          </a:p>
        </p:txBody>
      </p:sp>
    </p:spTree>
    <p:extLst>
      <p:ext uri="{BB962C8B-B14F-4D97-AF65-F5344CB8AC3E}">
        <p14:creationId xmlns:p14="http://schemas.microsoft.com/office/powerpoint/2010/main" val="1428814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5 types of Measurable Skill Gains, and we are going to walk through each one of them.</a:t>
            </a:r>
          </a:p>
          <a:p>
            <a:endParaRPr lang="en-US" dirty="0"/>
          </a:p>
          <a:p>
            <a:r>
              <a:rPr lang="en-US" dirty="0"/>
              <a:t>Remember that you need to use every applicable skill gain goal every program year.  Only one each year counts toward performance indicators, but DOL is looking to see a large number of measurable skill gains goals for each participant. Enter all MSG’s that apply to each participant. </a:t>
            </a:r>
          </a:p>
          <a:p>
            <a:endParaRPr lang="en-US" dirty="0"/>
          </a:p>
          <a:p>
            <a:r>
              <a:rPr lang="en-US" dirty="0"/>
              <a:t>Let’s look at each one individually.</a:t>
            </a:r>
          </a:p>
        </p:txBody>
      </p:sp>
      <p:sp>
        <p:nvSpPr>
          <p:cNvPr id="4" name="Slide Number Placeholder 3"/>
          <p:cNvSpPr>
            <a:spLocks noGrp="1"/>
          </p:cNvSpPr>
          <p:nvPr>
            <p:ph type="sldNum" sz="quarter" idx="5"/>
          </p:nvPr>
        </p:nvSpPr>
        <p:spPr/>
        <p:txBody>
          <a:bodyPr/>
          <a:lstStyle/>
          <a:p>
            <a:fld id="{6EF9504F-2557-4D3D-BF4A-6E308E8ACDFC}" type="slidenum">
              <a:rPr lang="en-US" smtClean="0"/>
              <a:t>14</a:t>
            </a:fld>
            <a:endParaRPr lang="en-US"/>
          </a:p>
        </p:txBody>
      </p:sp>
    </p:spTree>
    <p:extLst>
      <p:ext uri="{BB962C8B-B14F-4D97-AF65-F5344CB8AC3E}">
        <p14:creationId xmlns:p14="http://schemas.microsoft.com/office/powerpoint/2010/main" val="411519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9504F-2557-4D3D-BF4A-6E308E8ACDFC}" type="slidenum">
              <a:rPr lang="en-US" smtClean="0"/>
              <a:t>15</a:t>
            </a:fld>
            <a:endParaRPr lang="en-US"/>
          </a:p>
        </p:txBody>
      </p:sp>
    </p:spTree>
    <p:extLst>
      <p:ext uri="{BB962C8B-B14F-4D97-AF65-F5344CB8AC3E}">
        <p14:creationId xmlns:p14="http://schemas.microsoft.com/office/powerpoint/2010/main" val="64414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in-school youth in high school who are basic skills deficient (below 9</a:t>
            </a:r>
            <a:r>
              <a:rPr lang="en-US" baseline="30000" dirty="0"/>
              <a:t>th</a:t>
            </a:r>
            <a:r>
              <a:rPr lang="en-US" dirty="0"/>
              <a:t> grade level).  All out-of-school youth who are receiving secondary education (means night grade and above).   All adults and dislocated workers who are receiving one of the combination training services that includes instruction below the postsecondary level.</a:t>
            </a:r>
          </a:p>
          <a:p>
            <a:endParaRPr lang="en-US" dirty="0"/>
          </a:p>
          <a:p>
            <a:r>
              <a:rPr lang="en-US" dirty="0"/>
              <a:t>An adult could be receiving education at the postsecondary level, like a Technical Certificate in Welding, and could also be in GED® classes to improve his or her reading level.    In that case he or she would be in this measure.  Be sure to enter “Adult Education and Literacy in Combination w/training” in AJL.  Check that it leads to a credential or employment and measurable skills gain.</a:t>
            </a:r>
          </a:p>
          <a:p>
            <a:endParaRPr lang="en-US" dirty="0"/>
          </a:p>
          <a:p>
            <a:r>
              <a:rPr lang="en-US" dirty="0"/>
              <a:t>Look in your policy manual for the services Adult education must be paired with in order to be called a training service.</a:t>
            </a:r>
          </a:p>
          <a:p>
            <a:endParaRPr lang="en-US" dirty="0"/>
          </a:p>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16</a:t>
            </a:fld>
            <a:endParaRPr lang="en-US"/>
          </a:p>
        </p:txBody>
      </p:sp>
    </p:spTree>
    <p:extLst>
      <p:ext uri="{BB962C8B-B14F-4D97-AF65-F5344CB8AC3E}">
        <p14:creationId xmlns:p14="http://schemas.microsoft.com/office/powerpoint/2010/main" val="800443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 know the pre-test/post-test.  Remember, this is only for training at or above the 9</a:t>
            </a:r>
            <a:r>
              <a:rPr lang="en-US" baseline="30000" dirty="0"/>
              <a:t>th</a:t>
            </a:r>
            <a:r>
              <a:rPr lang="en-US" dirty="0"/>
              <a:t> grade level.</a:t>
            </a:r>
          </a:p>
          <a:p>
            <a:endParaRPr lang="en-US" dirty="0"/>
          </a:p>
          <a:p>
            <a:r>
              <a:rPr lang="en-US" dirty="0"/>
              <a:t>All participants in Adult Ed should have this goal set. </a:t>
            </a:r>
          </a:p>
        </p:txBody>
      </p:sp>
      <p:sp>
        <p:nvSpPr>
          <p:cNvPr id="4" name="Slide Number Placeholder 3"/>
          <p:cNvSpPr>
            <a:spLocks noGrp="1"/>
          </p:cNvSpPr>
          <p:nvPr>
            <p:ph type="sldNum" sz="quarter" idx="5"/>
          </p:nvPr>
        </p:nvSpPr>
        <p:spPr/>
        <p:txBody>
          <a:bodyPr/>
          <a:lstStyle/>
          <a:p>
            <a:fld id="{6EF9504F-2557-4D3D-BF4A-6E308E8ACDFC}" type="slidenum">
              <a:rPr lang="en-US" smtClean="0"/>
              <a:t>17</a:t>
            </a:fld>
            <a:endParaRPr lang="en-US"/>
          </a:p>
        </p:txBody>
      </p:sp>
    </p:spTree>
    <p:extLst>
      <p:ext uri="{BB962C8B-B14F-4D97-AF65-F5344CB8AC3E}">
        <p14:creationId xmlns:p14="http://schemas.microsoft.com/office/powerpoint/2010/main" val="3375853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You may or may not have this in your area.  This goal is rare in Arkansas, the only Adult high school is in Little Rock. </a:t>
            </a:r>
          </a:p>
        </p:txBody>
      </p:sp>
      <p:sp>
        <p:nvSpPr>
          <p:cNvPr id="4" name="Slide Number Placeholder 3"/>
          <p:cNvSpPr>
            <a:spLocks noGrp="1"/>
          </p:cNvSpPr>
          <p:nvPr>
            <p:ph type="sldNum" sz="quarter" idx="5"/>
          </p:nvPr>
        </p:nvSpPr>
        <p:spPr/>
        <p:txBody>
          <a:bodyPr/>
          <a:lstStyle/>
          <a:p>
            <a:fld id="{6EF9504F-2557-4D3D-BF4A-6E308E8ACDFC}" type="slidenum">
              <a:rPr lang="en-US" smtClean="0"/>
              <a:t>18</a:t>
            </a:fld>
            <a:endParaRPr lang="en-US"/>
          </a:p>
        </p:txBody>
      </p:sp>
    </p:spTree>
    <p:extLst>
      <p:ext uri="{BB962C8B-B14F-4D97-AF65-F5344CB8AC3E}">
        <p14:creationId xmlns:p14="http://schemas.microsoft.com/office/powerpoint/2010/main" val="2046299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program year” –means that they must exit high school and enroll in postsecondary education within the PY reporting year of the MSG.  </a:t>
            </a:r>
          </a:p>
          <a:p>
            <a:r>
              <a:rPr lang="en-US" dirty="0"/>
              <a:t>Example:  if the PY reporting year is PY 2019 then leaving the high school and enrolling into postsecondary must occur by June 30, 2020. If this happens, then they have attained the EFL.</a:t>
            </a:r>
          </a:p>
          <a:p>
            <a:endParaRPr lang="en-US" dirty="0"/>
          </a:p>
          <a:p>
            <a:r>
              <a:rPr lang="en-US" dirty="0"/>
              <a:t>This is not for concurrent enrollment.  Usually the youth graduates.  And usually he doesn’t start college until the next program year.  So this goal is rare, too.  However, it is possible for someone to leave a GED program and enroll in a trade that is considered postsecondary education.</a:t>
            </a:r>
          </a:p>
          <a:p>
            <a:endParaRPr lang="en-US" dirty="0"/>
          </a:p>
          <a:p>
            <a:endParaRPr lang="en-US" dirty="0"/>
          </a:p>
          <a:p>
            <a:r>
              <a:rPr lang="en-US" dirty="0"/>
              <a:t>The EFL attainment is recorded on the Enrollment Details page &gt; Measurable Skill Gains, Goals &amp; Interests.</a:t>
            </a:r>
          </a:p>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19</a:t>
            </a:fld>
            <a:endParaRPr lang="en-US"/>
          </a:p>
        </p:txBody>
      </p:sp>
    </p:spTree>
    <p:extLst>
      <p:ext uri="{BB962C8B-B14F-4D97-AF65-F5344CB8AC3E}">
        <p14:creationId xmlns:p14="http://schemas.microsoft.com/office/powerpoint/2010/main" val="1234130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9504F-2557-4D3D-BF4A-6E308E8ACDFC}" type="slidenum">
              <a:rPr lang="en-US" smtClean="0"/>
              <a:t>22</a:t>
            </a:fld>
            <a:endParaRPr lang="en-US"/>
          </a:p>
        </p:txBody>
      </p:sp>
    </p:spTree>
    <p:extLst>
      <p:ext uri="{BB962C8B-B14F-4D97-AF65-F5344CB8AC3E}">
        <p14:creationId xmlns:p14="http://schemas.microsoft.com/office/powerpoint/2010/main" val="3598735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you must attempt to address the needs of each participant.  If the participant does not have a high school diploma, you should try to encourage him/her to get one, but you can’t make them, of course.</a:t>
            </a:r>
          </a:p>
        </p:txBody>
      </p:sp>
      <p:sp>
        <p:nvSpPr>
          <p:cNvPr id="4" name="Slide Number Placeholder 3"/>
          <p:cNvSpPr>
            <a:spLocks noGrp="1"/>
          </p:cNvSpPr>
          <p:nvPr>
            <p:ph type="sldNum" sz="quarter" idx="5"/>
          </p:nvPr>
        </p:nvSpPr>
        <p:spPr/>
        <p:txBody>
          <a:bodyPr/>
          <a:lstStyle/>
          <a:p>
            <a:fld id="{6EF9504F-2557-4D3D-BF4A-6E308E8ACDFC}" type="slidenum">
              <a:rPr lang="en-US" smtClean="0"/>
              <a:t>23</a:t>
            </a:fld>
            <a:endParaRPr lang="en-US"/>
          </a:p>
        </p:txBody>
      </p:sp>
    </p:spTree>
    <p:extLst>
      <p:ext uri="{BB962C8B-B14F-4D97-AF65-F5344CB8AC3E}">
        <p14:creationId xmlns:p14="http://schemas.microsoft.com/office/powerpoint/2010/main" val="1597035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F9504F-2557-4D3D-BF4A-6E308E8ACDFC}" type="slidenum">
              <a:rPr lang="en-US" smtClean="0"/>
              <a:t>24</a:t>
            </a:fld>
            <a:endParaRPr lang="en-US"/>
          </a:p>
        </p:txBody>
      </p:sp>
    </p:spTree>
    <p:extLst>
      <p:ext uri="{BB962C8B-B14F-4D97-AF65-F5344CB8AC3E}">
        <p14:creationId xmlns:p14="http://schemas.microsoft.com/office/powerpoint/2010/main" val="735379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not only mark the credential as attained.  You must also enter the credential in the Credential Attainment Performance Indicator by the 4</a:t>
            </a:r>
            <a:r>
              <a:rPr lang="en-US" baseline="30000" dirty="0"/>
              <a:t>th</a:t>
            </a:r>
            <a:r>
              <a:rPr lang="en-US" dirty="0"/>
              <a:t> quarter after exit.  As soon as a participant gets a recognized postsecondary credential or a secondary school diploma or its recognized equivalent, put that information in the 4</a:t>
            </a:r>
            <a:r>
              <a:rPr lang="en-US" baseline="30000" dirty="0"/>
              <a:t>th</a:t>
            </a:r>
            <a:r>
              <a:rPr lang="en-US" dirty="0"/>
              <a:t> Quarter Outcomes before you forget about it.  If you don’t, you won’t receive credit for that indicator.</a:t>
            </a:r>
          </a:p>
        </p:txBody>
      </p:sp>
      <p:sp>
        <p:nvSpPr>
          <p:cNvPr id="4" name="Slide Number Placeholder 3"/>
          <p:cNvSpPr>
            <a:spLocks noGrp="1"/>
          </p:cNvSpPr>
          <p:nvPr>
            <p:ph type="sldNum" sz="quarter" idx="5"/>
          </p:nvPr>
        </p:nvSpPr>
        <p:spPr/>
        <p:txBody>
          <a:bodyPr/>
          <a:lstStyle/>
          <a:p>
            <a:fld id="{6EF9504F-2557-4D3D-BF4A-6E308E8ACDFC}" type="slidenum">
              <a:rPr lang="en-US" smtClean="0"/>
              <a:t>25</a:t>
            </a:fld>
            <a:endParaRPr lang="en-US"/>
          </a:p>
        </p:txBody>
      </p:sp>
    </p:spTree>
    <p:extLst>
      <p:ext uri="{BB962C8B-B14F-4D97-AF65-F5344CB8AC3E}">
        <p14:creationId xmlns:p14="http://schemas.microsoft.com/office/powerpoint/2010/main" val="56578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Measurable skills gains happen during the program year. Everything needs to happen between July 1 and June 30 of one program year</a:t>
            </a:r>
          </a:p>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2</a:t>
            </a:fld>
            <a:endParaRPr lang="en-US"/>
          </a:p>
        </p:txBody>
      </p:sp>
    </p:spTree>
    <p:extLst>
      <p:ext uri="{BB962C8B-B14F-4D97-AF65-F5344CB8AC3E}">
        <p14:creationId xmlns:p14="http://schemas.microsoft.com/office/powerpoint/2010/main" val="3509217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not only mark the credential as attained on the MSG.  You must also enter the credential in 4</a:t>
            </a:r>
            <a:r>
              <a:rPr lang="en-US" baseline="30000" dirty="0"/>
              <a:t>th</a:t>
            </a:r>
            <a:r>
              <a:rPr lang="en-US" dirty="0"/>
              <a:t> quarter outcomes.  As soon as a participant gets a recognized postsecondary credential or a secondary school diploma or its recognized equivalent, put that information in the 4</a:t>
            </a:r>
            <a:r>
              <a:rPr lang="en-US" baseline="30000" dirty="0"/>
              <a:t>th</a:t>
            </a:r>
            <a:r>
              <a:rPr lang="en-US" dirty="0"/>
              <a:t> Quarter Outcomes before you forget about it.  If you don’t, you won’t receive credit for that indicator.</a:t>
            </a:r>
          </a:p>
          <a:p>
            <a:endParaRPr lang="en-US" dirty="0"/>
          </a:p>
          <a:p>
            <a:r>
              <a:rPr lang="en-US" dirty="0"/>
              <a:t>If the youth is not in education or training during the 2</a:t>
            </a:r>
            <a:r>
              <a:rPr lang="en-US" baseline="30000" dirty="0"/>
              <a:t>nd</a:t>
            </a:r>
            <a:r>
              <a:rPr lang="en-US" dirty="0"/>
              <a:t> or  4</a:t>
            </a:r>
            <a:r>
              <a:rPr lang="en-US" baseline="30000" dirty="0"/>
              <a:t>th</a:t>
            </a:r>
            <a:r>
              <a:rPr lang="en-US" dirty="0"/>
              <a:t> quarter after exit you must select “no placement”</a:t>
            </a:r>
          </a:p>
          <a:p>
            <a:endParaRPr lang="en-US" dirty="0"/>
          </a:p>
          <a:p>
            <a:r>
              <a:rPr lang="en-US" dirty="0"/>
              <a:t>Note: to enter 2</a:t>
            </a:r>
            <a:r>
              <a:rPr lang="en-US" baseline="30000" dirty="0"/>
              <a:t>nd</a:t>
            </a:r>
            <a:r>
              <a:rPr lang="en-US" dirty="0"/>
              <a:t> quarter no placement you must be on the 2</a:t>
            </a:r>
            <a:r>
              <a:rPr lang="en-US" baseline="30000" dirty="0"/>
              <a:t>nd</a:t>
            </a:r>
            <a:r>
              <a:rPr lang="en-US" dirty="0"/>
              <a:t> quarter after exit outcomes page. </a:t>
            </a:r>
          </a:p>
        </p:txBody>
      </p:sp>
      <p:sp>
        <p:nvSpPr>
          <p:cNvPr id="4" name="Slide Number Placeholder 3"/>
          <p:cNvSpPr>
            <a:spLocks noGrp="1"/>
          </p:cNvSpPr>
          <p:nvPr>
            <p:ph type="sldNum" sz="quarter" idx="5"/>
          </p:nvPr>
        </p:nvSpPr>
        <p:spPr/>
        <p:txBody>
          <a:bodyPr/>
          <a:lstStyle/>
          <a:p>
            <a:fld id="{6EF9504F-2557-4D3D-BF4A-6E308E8ACDFC}" type="slidenum">
              <a:rPr lang="en-US" smtClean="0"/>
              <a:t>26</a:t>
            </a:fld>
            <a:endParaRPr lang="en-US"/>
          </a:p>
        </p:txBody>
      </p:sp>
    </p:spTree>
    <p:extLst>
      <p:ext uri="{BB962C8B-B14F-4D97-AF65-F5344CB8AC3E}">
        <p14:creationId xmlns:p14="http://schemas.microsoft.com/office/powerpoint/2010/main" val="968265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9504F-2557-4D3D-BF4A-6E308E8ACDFC}" type="slidenum">
              <a:rPr lang="en-US" smtClean="0"/>
              <a:t>29</a:t>
            </a:fld>
            <a:endParaRPr lang="en-US"/>
          </a:p>
        </p:txBody>
      </p:sp>
    </p:spTree>
    <p:extLst>
      <p:ext uri="{BB962C8B-B14F-4D97-AF65-F5344CB8AC3E}">
        <p14:creationId xmlns:p14="http://schemas.microsoft.com/office/powerpoint/2010/main" val="2428685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30</a:t>
            </a:fld>
            <a:endParaRPr lang="en-US"/>
          </a:p>
        </p:txBody>
      </p:sp>
    </p:spTree>
    <p:extLst>
      <p:ext uri="{BB962C8B-B14F-4D97-AF65-F5344CB8AC3E}">
        <p14:creationId xmlns:p14="http://schemas.microsoft.com/office/powerpoint/2010/main" val="2478483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A high school student should have this skill gain goal at least once each program year he or she is in high school.</a:t>
            </a:r>
          </a:p>
          <a:p>
            <a:pPr defTabSz="924641">
              <a:defRPr/>
            </a:pPr>
            <a:endParaRPr lang="en-US" dirty="0"/>
          </a:p>
          <a:p>
            <a:pPr defTabSz="924641">
              <a:defRPr/>
            </a:pPr>
            <a:r>
              <a:rPr lang="en-US" dirty="0"/>
              <a:t>Postsecondary. A full-time student may have this goal twice each program year.  A part-time student may have it once each program year.  Summer gets tricky because of the timing.  Get help if you need it for a part-time student and summer work. </a:t>
            </a:r>
          </a:p>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31</a:t>
            </a:fld>
            <a:endParaRPr lang="en-US"/>
          </a:p>
        </p:txBody>
      </p:sp>
    </p:spTree>
    <p:extLst>
      <p:ext uri="{BB962C8B-B14F-4D97-AF65-F5344CB8AC3E}">
        <p14:creationId xmlns:p14="http://schemas.microsoft.com/office/powerpoint/2010/main" val="1647760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9504F-2557-4D3D-BF4A-6E308E8ACDFC}" type="slidenum">
              <a:rPr lang="en-US" smtClean="0"/>
              <a:t>34</a:t>
            </a:fld>
            <a:endParaRPr lang="en-US"/>
          </a:p>
        </p:txBody>
      </p:sp>
    </p:spTree>
    <p:extLst>
      <p:ext uri="{BB962C8B-B14F-4D97-AF65-F5344CB8AC3E}">
        <p14:creationId xmlns:p14="http://schemas.microsoft.com/office/powerpoint/2010/main" val="3638851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work-based training for adults includes OJT and Registered Apprenticeships, but it does not include Work Experience.</a:t>
            </a:r>
          </a:p>
          <a:p>
            <a:r>
              <a:rPr lang="en-US" dirty="0"/>
              <a:t>OJT is not work-based training for Youth.  But if an Out-of-School Youth works through YouthBuild or Job Corps, those are considered work-based training.  Be sure to put it on the S&amp;T and mark that it leads to a credential or employment, as well as a Measurable Skills Gain.</a:t>
            </a:r>
          </a:p>
        </p:txBody>
      </p:sp>
      <p:sp>
        <p:nvSpPr>
          <p:cNvPr id="4" name="Slide Number Placeholder 3"/>
          <p:cNvSpPr>
            <a:spLocks noGrp="1"/>
          </p:cNvSpPr>
          <p:nvPr>
            <p:ph type="sldNum" sz="quarter" idx="5"/>
          </p:nvPr>
        </p:nvSpPr>
        <p:spPr/>
        <p:txBody>
          <a:bodyPr/>
          <a:lstStyle/>
          <a:p>
            <a:fld id="{6EF9504F-2557-4D3D-BF4A-6E308E8ACDFC}" type="slidenum">
              <a:rPr lang="en-US" smtClean="0"/>
              <a:t>35</a:t>
            </a:fld>
            <a:endParaRPr lang="en-US"/>
          </a:p>
        </p:txBody>
      </p:sp>
    </p:spTree>
    <p:extLst>
      <p:ext uri="{BB962C8B-B14F-4D97-AF65-F5344CB8AC3E}">
        <p14:creationId xmlns:p14="http://schemas.microsoft.com/office/powerpoint/2010/main" val="3638420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goals and how to document these goals should be determined before the participant starts the training.  It is important that the participant and the case manager will know when the goal has been completed.</a:t>
            </a:r>
          </a:p>
          <a:p>
            <a:endParaRPr lang="en-US" dirty="0"/>
          </a:p>
          <a:p>
            <a:r>
              <a:rPr lang="en-US" dirty="0"/>
              <a:t>The goal and how everyone will know when the goal is obtained and what documentation is needed must be in the ISS or IEP.</a:t>
            </a:r>
          </a:p>
        </p:txBody>
      </p:sp>
      <p:sp>
        <p:nvSpPr>
          <p:cNvPr id="4" name="Slide Number Placeholder 3"/>
          <p:cNvSpPr>
            <a:spLocks noGrp="1"/>
          </p:cNvSpPr>
          <p:nvPr>
            <p:ph type="sldNum" sz="quarter" idx="5"/>
          </p:nvPr>
        </p:nvSpPr>
        <p:spPr/>
        <p:txBody>
          <a:bodyPr/>
          <a:lstStyle/>
          <a:p>
            <a:fld id="{6EF9504F-2557-4D3D-BF4A-6E308E8ACDFC}" type="slidenum">
              <a:rPr lang="en-US" smtClean="0"/>
              <a:t>36</a:t>
            </a:fld>
            <a:endParaRPr lang="en-US"/>
          </a:p>
        </p:txBody>
      </p:sp>
    </p:spTree>
    <p:extLst>
      <p:ext uri="{BB962C8B-B14F-4D97-AF65-F5344CB8AC3E}">
        <p14:creationId xmlns:p14="http://schemas.microsoft.com/office/powerpoint/2010/main" val="44690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9504F-2557-4D3D-BF4A-6E308E8ACDFC}" type="slidenum">
              <a:rPr lang="en-US" smtClean="0"/>
              <a:t>37</a:t>
            </a:fld>
            <a:endParaRPr lang="en-US"/>
          </a:p>
        </p:txBody>
      </p:sp>
    </p:spTree>
    <p:extLst>
      <p:ext uri="{BB962C8B-B14F-4D97-AF65-F5344CB8AC3E}">
        <p14:creationId xmlns:p14="http://schemas.microsoft.com/office/powerpoint/2010/main" val="3525843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this training must lead to a recognized postsecondary credential or employment, or the person would not be in the group of measures.  It is especially for technical or occupational skills requiring the passage of an exam before the person can be licensed to do a certain type of work.  Give me examples.</a:t>
            </a:r>
          </a:p>
          <a:p>
            <a:endParaRPr lang="en-US" dirty="0"/>
          </a:p>
          <a:p>
            <a:r>
              <a:rPr lang="en-US" dirty="0"/>
              <a:t>CNA  Certificate of Proficiency vs. CNA License.</a:t>
            </a:r>
          </a:p>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38</a:t>
            </a:fld>
            <a:endParaRPr lang="en-US"/>
          </a:p>
        </p:txBody>
      </p:sp>
    </p:spTree>
    <p:extLst>
      <p:ext uri="{BB962C8B-B14F-4D97-AF65-F5344CB8AC3E}">
        <p14:creationId xmlns:p14="http://schemas.microsoft.com/office/powerpoint/2010/main" val="3047201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39</a:t>
            </a:fld>
            <a:endParaRPr lang="en-US"/>
          </a:p>
        </p:txBody>
      </p:sp>
    </p:spTree>
    <p:extLst>
      <p:ext uri="{BB962C8B-B14F-4D97-AF65-F5344CB8AC3E}">
        <p14:creationId xmlns:p14="http://schemas.microsoft.com/office/powerpoint/2010/main" val="378705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answer all these questions in the training.  </a:t>
            </a:r>
          </a:p>
          <a:p>
            <a:endParaRPr lang="en-US" dirty="0"/>
          </a:p>
          <a:p>
            <a:r>
              <a:rPr lang="en-US" dirty="0"/>
              <a:t>There is no specific time when entering the MSG.  We suggest that you enter all appropriate measurable skill gains when the participant first becomes eligible for them.  Then check every existing participant at the beginning of the program year to see what measurable skills gains need to entered for that year.  </a:t>
            </a:r>
          </a:p>
          <a:p>
            <a:endParaRPr lang="en-US" dirty="0"/>
          </a:p>
          <a:p>
            <a:r>
              <a:rPr lang="en-US" dirty="0"/>
              <a:t>My suggestion: open the MSG’s  that pertain to the participant the same time you open the training program in Service and Training. </a:t>
            </a:r>
          </a:p>
          <a:p>
            <a:endParaRPr lang="en-US" dirty="0"/>
          </a:p>
          <a:p>
            <a:r>
              <a:rPr lang="en-US" dirty="0"/>
              <a:t>List all that apply.  To be successful in the measure, a participant has to be successful in only one, but DOL wants to see that you have listed all that apply. So list all that apply, just like you do for barriers to employment.</a:t>
            </a:r>
          </a:p>
          <a:p>
            <a:endParaRPr lang="en-US" dirty="0"/>
          </a:p>
          <a:p>
            <a:r>
              <a:rPr lang="en-US" dirty="0"/>
              <a:t>We’ll answer the other questions as we continue.</a:t>
            </a:r>
          </a:p>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3</a:t>
            </a:fld>
            <a:endParaRPr lang="en-US"/>
          </a:p>
        </p:txBody>
      </p:sp>
    </p:spTree>
    <p:extLst>
      <p:ext uri="{BB962C8B-B14F-4D97-AF65-F5344CB8AC3E}">
        <p14:creationId xmlns:p14="http://schemas.microsoft.com/office/powerpoint/2010/main" val="4288698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41</a:t>
            </a:fld>
            <a:endParaRPr lang="en-US"/>
          </a:p>
        </p:txBody>
      </p:sp>
    </p:spTree>
    <p:extLst>
      <p:ext uri="{BB962C8B-B14F-4D97-AF65-F5344CB8AC3E}">
        <p14:creationId xmlns:p14="http://schemas.microsoft.com/office/powerpoint/2010/main" val="1656602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42</a:t>
            </a:fld>
            <a:endParaRPr lang="en-US"/>
          </a:p>
        </p:txBody>
      </p:sp>
    </p:spTree>
    <p:extLst>
      <p:ext uri="{BB962C8B-B14F-4D97-AF65-F5344CB8AC3E}">
        <p14:creationId xmlns:p14="http://schemas.microsoft.com/office/powerpoint/2010/main" val="2112826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44</a:t>
            </a:fld>
            <a:endParaRPr lang="en-US"/>
          </a:p>
        </p:txBody>
      </p:sp>
    </p:spTree>
    <p:extLst>
      <p:ext uri="{BB962C8B-B14F-4D97-AF65-F5344CB8AC3E}">
        <p14:creationId xmlns:p14="http://schemas.microsoft.com/office/powerpoint/2010/main" val="3898112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TEGL 23-19 for documentation on #4</a:t>
            </a:r>
          </a:p>
          <a:p>
            <a:endParaRPr lang="en-US" dirty="0"/>
          </a:p>
          <a:p>
            <a:r>
              <a:rPr lang="en-US" dirty="0"/>
              <a:t>Record the most recent date that the participant had a satisfactory or better progress report towards established milestones from an employer/training provider who is providing training (e.g., completion of on-the-job training (OJT), completion of one year of a registered apprenticeship program, etc.). </a:t>
            </a:r>
          </a:p>
          <a:p>
            <a:endParaRPr lang="en-US" dirty="0"/>
          </a:p>
          <a:p>
            <a:r>
              <a:rPr lang="en-US" dirty="0"/>
              <a:t>Milestones must be identified before training and documented on the ISS or IEP.</a:t>
            </a:r>
          </a:p>
        </p:txBody>
      </p:sp>
      <p:sp>
        <p:nvSpPr>
          <p:cNvPr id="4" name="Slide Number Placeholder 3"/>
          <p:cNvSpPr>
            <a:spLocks noGrp="1"/>
          </p:cNvSpPr>
          <p:nvPr>
            <p:ph type="sldNum" sz="quarter" idx="5"/>
          </p:nvPr>
        </p:nvSpPr>
        <p:spPr/>
        <p:txBody>
          <a:bodyPr/>
          <a:lstStyle/>
          <a:p>
            <a:fld id="{6EF9504F-2557-4D3D-BF4A-6E308E8ACDFC}" type="slidenum">
              <a:rPr lang="en-US" smtClean="0"/>
              <a:t>45</a:t>
            </a:fld>
            <a:endParaRPr lang="en-US"/>
          </a:p>
        </p:txBody>
      </p:sp>
    </p:spTree>
    <p:extLst>
      <p:ext uri="{BB962C8B-B14F-4D97-AF65-F5344CB8AC3E}">
        <p14:creationId xmlns:p14="http://schemas.microsoft.com/office/powerpoint/2010/main" val="3841950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1 MSG attainment will count per program year. </a:t>
            </a:r>
          </a:p>
        </p:txBody>
      </p:sp>
      <p:sp>
        <p:nvSpPr>
          <p:cNvPr id="4" name="Slide Number Placeholder 3"/>
          <p:cNvSpPr>
            <a:spLocks noGrp="1"/>
          </p:cNvSpPr>
          <p:nvPr>
            <p:ph type="sldNum" sz="quarter" idx="5"/>
          </p:nvPr>
        </p:nvSpPr>
        <p:spPr/>
        <p:txBody>
          <a:bodyPr/>
          <a:lstStyle/>
          <a:p>
            <a:fld id="{6EF9504F-2557-4D3D-BF4A-6E308E8ACDFC}" type="slidenum">
              <a:rPr lang="en-US" smtClean="0"/>
              <a:t>46</a:t>
            </a:fld>
            <a:endParaRPr lang="en-US"/>
          </a:p>
        </p:txBody>
      </p:sp>
    </p:spTree>
    <p:extLst>
      <p:ext uri="{BB962C8B-B14F-4D97-AF65-F5344CB8AC3E}">
        <p14:creationId xmlns:p14="http://schemas.microsoft.com/office/powerpoint/2010/main" val="49821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effectLst/>
                <a:latin typeface="Calibri" panose="020F0502020204030204" pitchFamily="34" charset="0"/>
                <a:ea typeface="Times New Roman" panose="02020603050405020304" pitchFamily="18" charset="0"/>
              </a:rPr>
              <a:t>Milestone goals should be set before training starts and listed on the ISS or IEP; this should be at the discrepancy of the career advisor as long as it falls in line with TEGL 23-19.</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47</a:t>
            </a:fld>
            <a:endParaRPr lang="en-US"/>
          </a:p>
        </p:txBody>
      </p:sp>
    </p:spTree>
    <p:extLst>
      <p:ext uri="{BB962C8B-B14F-4D97-AF65-F5344CB8AC3E}">
        <p14:creationId xmlns:p14="http://schemas.microsoft.com/office/powerpoint/2010/main" val="517071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48</a:t>
            </a:fld>
            <a:endParaRPr lang="en-US"/>
          </a:p>
        </p:txBody>
      </p:sp>
    </p:spTree>
    <p:extLst>
      <p:ext uri="{BB962C8B-B14F-4D97-AF65-F5344CB8AC3E}">
        <p14:creationId xmlns:p14="http://schemas.microsoft.com/office/powerpoint/2010/main" val="1350058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State Policy 3.4 change 1 and 3.8 updated 08/27/2018</a:t>
            </a:r>
          </a:p>
          <a:p>
            <a:endParaRPr lang="en-US" dirty="0"/>
          </a:p>
          <a:p>
            <a:pPr lvl="1"/>
            <a:r>
              <a:rPr lang="en-US" dirty="0"/>
              <a:t>OJT is occupational skills training that is provided under contract with an employer or registered apprenticeship program sponsor. </a:t>
            </a:r>
          </a:p>
          <a:p>
            <a:pPr lvl="1"/>
            <a:r>
              <a:rPr lang="en-US" dirty="0"/>
              <a:t>OJT and work experience are not the same.</a:t>
            </a:r>
          </a:p>
          <a:p>
            <a:pPr lvl="1"/>
            <a:r>
              <a:rPr lang="en-US" dirty="0"/>
              <a:t>Work experience is not a training program and would not put the participant in the denominator for the MSG. </a:t>
            </a:r>
          </a:p>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49</a:t>
            </a:fld>
            <a:endParaRPr lang="en-US"/>
          </a:p>
        </p:txBody>
      </p:sp>
    </p:spTree>
    <p:extLst>
      <p:ext uri="{BB962C8B-B14F-4D97-AF65-F5344CB8AC3E}">
        <p14:creationId xmlns:p14="http://schemas.microsoft.com/office/powerpoint/2010/main" val="1475499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Supported means a non-WIOA entity pays for the training, like a partner or the Pell Grant.  There are many ways to support a training.  It could be by any of the services you give an individual, and not just the regular supportive services.  For example, if the Pell Grant pays for the occupational skills training and you provide the books or counseling or childcare or do anything else to help the participant, you are supporting the training.</a:t>
            </a:r>
          </a:p>
          <a:p>
            <a:endParaRPr lang="en-US" dirty="0"/>
          </a:p>
          <a:p>
            <a:r>
              <a:rPr lang="en-US" dirty="0"/>
              <a:t>Every adult and dislocated worker who is in one of these training services needs at least one measurable skill gain.  We’ll see later which one  -- or more.</a:t>
            </a:r>
          </a:p>
          <a:p>
            <a:endParaRPr lang="en-US" dirty="0"/>
          </a:p>
          <a:p>
            <a:endParaRPr lang="en-US" dirty="0"/>
          </a:p>
          <a:p>
            <a:endParaRPr lang="en-US" dirty="0"/>
          </a:p>
          <a:p>
            <a:r>
              <a:rPr lang="en-US" dirty="0"/>
              <a:t>Be sure to put the training on the S&amp;T and mark that it leads to a recognized postsecondary credential or employment.  We’ll look at that screen later.</a:t>
            </a:r>
          </a:p>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5</a:t>
            </a:fld>
            <a:endParaRPr lang="en-US"/>
          </a:p>
        </p:txBody>
      </p:sp>
    </p:spTree>
    <p:extLst>
      <p:ext uri="{BB962C8B-B14F-4D97-AF65-F5344CB8AC3E}">
        <p14:creationId xmlns:p14="http://schemas.microsoft.com/office/powerpoint/2010/main" val="2295024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enter one of these training services in the Service and Training, you will be asked if this service leads to a credential, employment, or measurable skills gain.  </a:t>
            </a:r>
          </a:p>
        </p:txBody>
      </p:sp>
      <p:sp>
        <p:nvSpPr>
          <p:cNvPr id="4" name="Slide Number Placeholder 3"/>
          <p:cNvSpPr>
            <a:spLocks noGrp="1"/>
          </p:cNvSpPr>
          <p:nvPr>
            <p:ph type="sldNum" sz="quarter" idx="5"/>
          </p:nvPr>
        </p:nvSpPr>
        <p:spPr/>
        <p:txBody>
          <a:bodyPr/>
          <a:lstStyle/>
          <a:p>
            <a:fld id="{6EF9504F-2557-4D3D-BF4A-6E308E8ACDFC}" type="slidenum">
              <a:rPr lang="en-US" smtClean="0"/>
              <a:t>6</a:t>
            </a:fld>
            <a:endParaRPr lang="en-US"/>
          </a:p>
        </p:txBody>
      </p:sp>
    </p:spTree>
    <p:extLst>
      <p:ext uri="{BB962C8B-B14F-4D97-AF65-F5344CB8AC3E}">
        <p14:creationId xmlns:p14="http://schemas.microsoft.com/office/powerpoint/2010/main" val="308290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Remember that these are training services only.  You may use your policy manual to determine which are training services and which aren’t.  You will be asked what the service leads to.  </a:t>
            </a:r>
          </a:p>
          <a:p>
            <a:endParaRPr lang="en-US" u="none" dirty="0"/>
          </a:p>
          <a:p>
            <a:r>
              <a:rPr lang="en-US" u="none" dirty="0"/>
              <a:t>Check all that apply.  Occupational skills training leads to a credential.</a:t>
            </a:r>
          </a:p>
          <a:p>
            <a:endParaRPr lang="en-US" u="none" dirty="0"/>
          </a:p>
          <a:p>
            <a:r>
              <a:rPr lang="en-US" u="none" dirty="0"/>
              <a:t>Everything leads to employment</a:t>
            </a:r>
          </a:p>
          <a:p>
            <a:endParaRPr lang="en-US" u="none" dirty="0"/>
          </a:p>
          <a:p>
            <a:r>
              <a:rPr lang="en-US" u="none" dirty="0"/>
              <a:t>All training services lead to a measurable skill gain</a:t>
            </a:r>
          </a:p>
          <a:p>
            <a:endParaRPr lang="en-US" u="sng" dirty="0"/>
          </a:p>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7</a:t>
            </a:fld>
            <a:endParaRPr lang="en-US"/>
          </a:p>
        </p:txBody>
      </p:sp>
    </p:spTree>
    <p:extLst>
      <p:ext uri="{BB962C8B-B14F-4D97-AF65-F5344CB8AC3E}">
        <p14:creationId xmlns:p14="http://schemas.microsoft.com/office/powerpoint/2010/main" val="135437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one of them are included in the measure.  Everyone should have at least one measurable skill gain.</a:t>
            </a:r>
          </a:p>
          <a:p>
            <a:endParaRPr lang="en-US" dirty="0"/>
          </a:p>
          <a:p>
            <a:r>
              <a:rPr lang="en-US" dirty="0"/>
              <a:t>Again, you must enter the school or college in the S&amp;T.  If these individuals are in high school, enter Instruction Leading to Secondary Completion in the S&amp;T and state that the training leads to diploma, employment, and MSG.  If you are providing any services to an in-school-youth who happens to also be attending college, be sure enter that training information in the S&amp;T, even if you cannot provide support services for the youth to attend the college.</a:t>
            </a:r>
          </a:p>
        </p:txBody>
      </p:sp>
      <p:sp>
        <p:nvSpPr>
          <p:cNvPr id="4" name="Slide Number Placeholder 3"/>
          <p:cNvSpPr>
            <a:spLocks noGrp="1"/>
          </p:cNvSpPr>
          <p:nvPr>
            <p:ph type="sldNum" sz="quarter" idx="5"/>
          </p:nvPr>
        </p:nvSpPr>
        <p:spPr/>
        <p:txBody>
          <a:bodyPr/>
          <a:lstStyle/>
          <a:p>
            <a:fld id="{6EF9504F-2557-4D3D-BF4A-6E308E8ACDFC}" type="slidenum">
              <a:rPr lang="en-US" smtClean="0"/>
              <a:t>10</a:t>
            </a:fld>
            <a:endParaRPr lang="en-US"/>
          </a:p>
        </p:txBody>
      </p:sp>
    </p:spTree>
    <p:extLst>
      <p:ext uri="{BB962C8B-B14F-4D97-AF65-F5344CB8AC3E}">
        <p14:creationId xmlns:p14="http://schemas.microsoft.com/office/powerpoint/2010/main" val="2361757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enter this service for every in-school youth who is attending high school while enrolled in your program.</a:t>
            </a:r>
          </a:p>
          <a:p>
            <a:endParaRPr lang="en-US" dirty="0"/>
          </a:p>
          <a:p>
            <a:r>
              <a:rPr lang="en-US" dirty="0"/>
              <a:t>Think of it as partnering with the high school to provide services to your participants.  But if the youth is basic skills deficient, you may need to do something to help that participant get on grade.  Remediation, tutoring, or such services.  Perhaps after school, in the summer, or whenever.</a:t>
            </a:r>
          </a:p>
          <a:p>
            <a:endParaRPr lang="en-US" dirty="0"/>
          </a:p>
          <a:p>
            <a:r>
              <a:rPr lang="en-US" dirty="0"/>
              <a:t>Click “Yes” for “Does this service lead to a recognized postsecondary credential or employment.</a:t>
            </a:r>
          </a:p>
          <a:p>
            <a:endParaRPr lang="en-US" dirty="0"/>
          </a:p>
          <a:p>
            <a:r>
              <a:rPr lang="en-US" dirty="0"/>
              <a:t>And click Employment, diploma, and Measurable Skills Gain.  DOL has determined that High School leads to employment.</a:t>
            </a:r>
          </a:p>
          <a:p>
            <a:endParaRPr lang="en-US" dirty="0"/>
          </a:p>
          <a:p>
            <a:endParaRPr lang="en-US" dirty="0"/>
          </a:p>
        </p:txBody>
      </p:sp>
      <p:sp>
        <p:nvSpPr>
          <p:cNvPr id="4" name="Slide Number Placeholder 3"/>
          <p:cNvSpPr>
            <a:spLocks noGrp="1"/>
          </p:cNvSpPr>
          <p:nvPr>
            <p:ph type="sldNum" sz="quarter" idx="5"/>
          </p:nvPr>
        </p:nvSpPr>
        <p:spPr/>
        <p:txBody>
          <a:bodyPr/>
          <a:lstStyle/>
          <a:p>
            <a:fld id="{6EF9504F-2557-4D3D-BF4A-6E308E8ACDFC}" type="slidenum">
              <a:rPr lang="en-US" smtClean="0"/>
              <a:t>11</a:t>
            </a:fld>
            <a:endParaRPr lang="en-US"/>
          </a:p>
        </p:txBody>
      </p:sp>
    </p:spTree>
    <p:extLst>
      <p:ext uri="{BB962C8B-B14F-4D97-AF65-F5344CB8AC3E}">
        <p14:creationId xmlns:p14="http://schemas.microsoft.com/office/powerpoint/2010/main" val="98427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basic skills deficient.  A low-income OSY qualifies for services if he or she is low-income and basic skills deficient, which means they are below the 9</a:t>
            </a:r>
            <a:r>
              <a:rPr lang="en-US" baseline="30000" dirty="0"/>
              <a:t>th</a:t>
            </a:r>
            <a:r>
              <a:rPr lang="en-US" dirty="0"/>
              <a:t> grade level.  But if they score 3</a:t>
            </a:r>
            <a:r>
              <a:rPr lang="en-US" baseline="30000" dirty="0"/>
              <a:t>rd</a:t>
            </a:r>
            <a:r>
              <a:rPr lang="en-US" dirty="0"/>
              <a:t> grade and you put them in 4</a:t>
            </a:r>
            <a:r>
              <a:rPr lang="en-US" baseline="30000" dirty="0"/>
              <a:t>th</a:t>
            </a:r>
            <a:r>
              <a:rPr lang="en-US" dirty="0"/>
              <a:t> grade level training, this doesn’t count.  However, you must address all barriers that you find.  My best advice is to talk with the adult ed about the situation.  What you do not want is to identify an OSY as BSD, then put the individual in college-level classes without a great deal of explanation as to why.  Because a youth who is BSD probably does not have the skills and abilities to participate in college-level courses.</a:t>
            </a:r>
          </a:p>
          <a:p>
            <a:endParaRPr lang="en-US" dirty="0"/>
          </a:p>
          <a:p>
            <a:r>
              <a:rPr lang="en-US" dirty="0"/>
              <a:t>Even though a Title I-B OJT is not training for a Youth, if the Out-of-School Youth is working through YouthBuild or Job Corps, you must put that information on the S &amp; T and mark that it leads to a credential or employment, as well as a measurable skills gain.</a:t>
            </a:r>
          </a:p>
        </p:txBody>
      </p:sp>
      <p:sp>
        <p:nvSpPr>
          <p:cNvPr id="4" name="Slide Number Placeholder 3"/>
          <p:cNvSpPr>
            <a:spLocks noGrp="1"/>
          </p:cNvSpPr>
          <p:nvPr>
            <p:ph type="sldNum" sz="quarter" idx="5"/>
          </p:nvPr>
        </p:nvSpPr>
        <p:spPr/>
        <p:txBody>
          <a:bodyPr/>
          <a:lstStyle/>
          <a:p>
            <a:fld id="{6EF9504F-2557-4D3D-BF4A-6E308E8ACDFC}" type="slidenum">
              <a:rPr lang="en-US" smtClean="0"/>
              <a:t>12</a:t>
            </a:fld>
            <a:endParaRPr lang="en-US"/>
          </a:p>
        </p:txBody>
      </p:sp>
    </p:spTree>
    <p:extLst>
      <p:ext uri="{BB962C8B-B14F-4D97-AF65-F5344CB8AC3E}">
        <p14:creationId xmlns:p14="http://schemas.microsoft.com/office/powerpoint/2010/main" val="1756174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57" name="Picture 33" descr="PN0150901-IMG0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611"/>
          <a:stretch/>
        </p:blipFill>
        <p:spPr bwMode="auto">
          <a:xfrm>
            <a:off x="-3629" y="-4990"/>
            <a:ext cx="6556829" cy="441370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 name="Rectangle 3"/>
          <p:cNvSpPr>
            <a:spLocks noChangeArrowheads="1"/>
          </p:cNvSpPr>
          <p:nvPr userDrawn="1"/>
        </p:nvSpPr>
        <p:spPr bwMode="auto">
          <a:xfrm>
            <a:off x="5874656" y="-4990"/>
            <a:ext cx="3269343" cy="4413706"/>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6" name="Rectangle 4"/>
          <p:cNvSpPr>
            <a:spLocks noChangeArrowheads="1"/>
          </p:cNvSpPr>
          <p:nvPr userDrawn="1"/>
        </p:nvSpPr>
        <p:spPr bwMode="auto">
          <a:xfrm>
            <a:off x="3262084" y="4408714"/>
            <a:ext cx="5881916" cy="2449286"/>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7" name="Rectangle 5"/>
          <p:cNvSpPr>
            <a:spLocks noChangeArrowheads="1"/>
          </p:cNvSpPr>
          <p:nvPr userDrawn="1"/>
        </p:nvSpPr>
        <p:spPr bwMode="auto">
          <a:xfrm>
            <a:off x="-3629" y="4408714"/>
            <a:ext cx="3265714" cy="2449286"/>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11" name="Freeform 7"/>
          <p:cNvSpPr>
            <a:spLocks/>
          </p:cNvSpPr>
          <p:nvPr userDrawn="1"/>
        </p:nvSpPr>
        <p:spPr bwMode="auto">
          <a:xfrm>
            <a:off x="8974818" y="4243162"/>
            <a:ext cx="169182"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userDrawn="1"/>
        </p:nvSpPr>
        <p:spPr bwMode="auto">
          <a:xfrm>
            <a:off x="5722711"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37" name="Freeform 30"/>
          <p:cNvSpPr>
            <a:spLocks noEditPoints="1"/>
          </p:cNvSpPr>
          <p:nvPr userDrawn="1"/>
        </p:nvSpPr>
        <p:spPr bwMode="auto">
          <a:xfrm>
            <a:off x="-3629" y="2462893"/>
            <a:ext cx="3265714"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hasCustomPrompt="1"/>
          </p:nvPr>
        </p:nvSpPr>
        <p:spPr>
          <a:xfrm>
            <a:off x="3429000" y="4724400"/>
            <a:ext cx="5245193" cy="685800"/>
          </a:xfrm>
        </p:spPr>
        <p:txBody>
          <a:bodyPr>
            <a:noAutofit/>
          </a:bodyPr>
          <a:lstStyle>
            <a:lvl1pPr>
              <a:defRPr sz="4000">
                <a:solidFill>
                  <a:schemeClr val="bg1"/>
                </a:solidFill>
              </a:defRPr>
            </a:lvl1pPr>
          </a:lstStyle>
          <a:p>
            <a:r>
              <a:rPr lang="en-US" dirty="0"/>
              <a:t>Title of the Presentation</a:t>
            </a:r>
          </a:p>
        </p:txBody>
      </p:sp>
      <p:sp>
        <p:nvSpPr>
          <p:cNvPr id="3" name="Subtitle 2"/>
          <p:cNvSpPr>
            <a:spLocks noGrp="1"/>
          </p:cNvSpPr>
          <p:nvPr userDrawn="1">
            <p:ph type="subTitle" idx="1" hasCustomPrompt="1"/>
          </p:nvPr>
        </p:nvSpPr>
        <p:spPr>
          <a:xfrm>
            <a:off x="3429000" y="5410200"/>
            <a:ext cx="5245193" cy="457200"/>
          </a:xfrm>
        </p:spPr>
        <p:txBody>
          <a:bodyPr>
            <a:normAutofit/>
          </a:bodyPr>
          <a:lstStyle>
            <a:lvl1pPr marL="0" indent="0" algn="l">
              <a:spcBef>
                <a:spcPts val="0"/>
              </a:spcBef>
              <a:buNone/>
              <a:defRPr sz="2000" cap="all" baseline="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the presentation</a:t>
            </a:r>
          </a:p>
        </p:txBody>
      </p:sp>
      <p:sp>
        <p:nvSpPr>
          <p:cNvPr id="1041" name="Text Box 34"/>
          <p:cNvSpPr txBox="1">
            <a:spLocks noChangeArrowheads="1"/>
          </p:cNvSpPr>
          <p:nvPr userDrawn="1"/>
        </p:nvSpPr>
        <p:spPr bwMode="auto">
          <a:xfrm>
            <a:off x="6141131" y="2224770"/>
            <a:ext cx="2926669" cy="80576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0" b="0" i="0" u="none" strike="noStrike" cap="none" normalizeH="0" baseline="0" dirty="0">
                <a:ln>
                  <a:noFill/>
                </a:ln>
                <a:solidFill>
                  <a:srgbClr val="FFFFFE"/>
                </a:solidFill>
                <a:effectLst/>
                <a:latin typeface="+mj-lt"/>
                <a:cs typeface="Arial" pitchFamily="34" charset="0"/>
              </a:rPr>
              <a:t>INNOVATE</a:t>
            </a:r>
            <a:endParaRPr kumimoji="0" lang="en-US" sz="5000" b="0" i="0" u="none" strike="noStrike" cap="none" normalizeH="0" baseline="0" dirty="0">
              <a:ln>
                <a:noFill/>
              </a:ln>
              <a:solidFill>
                <a:schemeClr val="tx1"/>
              </a:solidFill>
              <a:effectLst/>
              <a:latin typeface="+mj-lt"/>
              <a:cs typeface="Arial" pitchFamily="34" charset="0"/>
            </a:endParaRPr>
          </a:p>
        </p:txBody>
      </p:sp>
      <p:sp>
        <p:nvSpPr>
          <p:cNvPr id="1042" name="Text Box 35"/>
          <p:cNvSpPr txBox="1">
            <a:spLocks noChangeArrowheads="1"/>
          </p:cNvSpPr>
          <p:nvPr userDrawn="1"/>
        </p:nvSpPr>
        <p:spPr bwMode="auto">
          <a:xfrm>
            <a:off x="6141130" y="2860675"/>
            <a:ext cx="2916463" cy="339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E"/>
                </a:solidFill>
                <a:effectLst/>
                <a:latin typeface="+mj-lt"/>
                <a:cs typeface="Arial" pitchFamily="34" charset="0"/>
              </a:rPr>
              <a:t>WORKFORCE DEVELOPMENT</a:t>
            </a:r>
            <a:endParaRPr kumimoji="0" lang="en-US" sz="1050" b="0" i="0" u="none" strike="noStrike" cap="none" normalizeH="0" baseline="0" dirty="0">
              <a:ln>
                <a:noFill/>
              </a:ln>
              <a:solidFill>
                <a:schemeClr val="tx1"/>
              </a:solidFill>
              <a:effectLst/>
              <a:latin typeface="+mj-lt"/>
              <a:cs typeface="Arial" pitchFamily="34" charset="0"/>
            </a:endParaRPr>
          </a:p>
        </p:txBody>
      </p:sp>
      <p:sp>
        <p:nvSpPr>
          <p:cNvPr id="1044" name="Rounded Rectangle 1043"/>
          <p:cNvSpPr/>
          <p:nvPr userDrawn="1"/>
        </p:nvSpPr>
        <p:spPr>
          <a:xfrm>
            <a:off x="7604465" y="676279"/>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userDrawn="1"/>
        </p:nvSpPr>
        <p:spPr>
          <a:xfrm>
            <a:off x="6902931" y="347663"/>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userDrawn="1"/>
        </p:nvSpPr>
        <p:spPr>
          <a:xfrm>
            <a:off x="7227093" y="10858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userDrawn="1"/>
        </p:nvSpPr>
        <p:spPr>
          <a:xfrm>
            <a:off x="6568053" y="1285879"/>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0"/>
          <p:cNvSpPr>
            <a:spLocks/>
          </p:cNvSpPr>
          <p:nvPr userDrawn="1"/>
        </p:nvSpPr>
        <p:spPr bwMode="auto">
          <a:xfrm>
            <a:off x="6130925" y="2129519"/>
            <a:ext cx="197303" cy="192767"/>
          </a:xfrm>
          <a:custGeom>
            <a:avLst/>
            <a:gdLst>
              <a:gd name="T0" fmla="*/ 137460 w 137460"/>
              <a:gd name="T1" fmla="*/ 0 h 134263"/>
              <a:gd name="T2" fmla="*/ 137460 w 137460"/>
              <a:gd name="T3" fmla="*/ 134263 h 134263"/>
              <a:gd name="T4" fmla="*/ 0 w 137460"/>
              <a:gd name="T5" fmla="*/ 134263 h 134263"/>
              <a:gd name="T6" fmla="*/ 137460 w 137460"/>
              <a:gd name="T7" fmla="*/ 0 h 134263"/>
            </a:gdLst>
            <a:ahLst/>
            <a:cxnLst>
              <a:cxn ang="0">
                <a:pos x="T0" y="T1"/>
              </a:cxn>
              <a:cxn ang="0">
                <a:pos x="T2" y="T3"/>
              </a:cxn>
              <a:cxn ang="0">
                <a:pos x="T4" y="T5"/>
              </a:cxn>
              <a:cxn ang="0">
                <a:pos x="T6" y="T7"/>
              </a:cxn>
            </a:cxnLst>
            <a:rect l="0" t="0" r="r" b="b"/>
            <a:pathLst>
              <a:path w="137460" h="134263">
                <a:moveTo>
                  <a:pt x="137460" y="0"/>
                </a:moveTo>
                <a:lnTo>
                  <a:pt x="137460" y="134263"/>
                </a:lnTo>
                <a:lnTo>
                  <a:pt x="0" y="134263"/>
                </a:lnTo>
                <a:lnTo>
                  <a:pt x="137460" y="0"/>
                </a:lnTo>
                <a:close/>
              </a:path>
            </a:pathLst>
          </a:custGeom>
          <a:solidFill>
            <a:schemeClr val="accent3"/>
          </a:solidFill>
          <a:ln>
            <a:noFill/>
          </a:ln>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pic>
        <p:nvPicPr>
          <p:cNvPr id="1027" name="Picture 3" descr="PN0150301-IMG0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01" r="50735"/>
          <a:stretch/>
        </p:blipFill>
        <p:spPr bwMode="auto">
          <a:xfrm>
            <a:off x="-3629" y="1676399"/>
            <a:ext cx="1771536"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194331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391475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99CC00"/>
              </a:buClr>
              <a:buSzPct val="75000"/>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FF77DE-AAC7-4FDB-AFEE-C9DE37D31497}" type="slidenum">
              <a:rPr lang="en-US" smtClean="0">
                <a:solidFill>
                  <a:prstClr val="black"/>
                </a:solidFill>
              </a:rPr>
              <a:pPr/>
              <a:t>‹#›</a:t>
            </a:fld>
            <a:endParaRPr lang="en-US">
              <a:solidFill>
                <a:prstClr val="black"/>
              </a:solidFill>
            </a:endParaRPr>
          </a:p>
        </p:txBody>
      </p:sp>
      <p:sp>
        <p:nvSpPr>
          <p:cNvPr id="7"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8" name="Subtitle 2"/>
          <p:cNvSpPr>
            <a:spLocks noGrp="1"/>
          </p:cNvSpPr>
          <p:nvPr>
            <p:ph type="subTitle" idx="13"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Tree>
    <p:extLst>
      <p:ext uri="{BB962C8B-B14F-4D97-AF65-F5344CB8AC3E}">
        <p14:creationId xmlns:p14="http://schemas.microsoft.com/office/powerpoint/2010/main" val="3249573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57" name="Picture 33" descr="PN0150901-IMG0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611"/>
          <a:stretch/>
        </p:blipFill>
        <p:spPr bwMode="auto">
          <a:xfrm>
            <a:off x="-3629" y="-4990"/>
            <a:ext cx="6556829" cy="441370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 name="Rectangle 3"/>
          <p:cNvSpPr>
            <a:spLocks noChangeArrowheads="1"/>
          </p:cNvSpPr>
          <p:nvPr userDrawn="1"/>
        </p:nvSpPr>
        <p:spPr bwMode="auto">
          <a:xfrm>
            <a:off x="5874658" y="-4990"/>
            <a:ext cx="3269343" cy="4413706"/>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4"/>
          <p:cNvSpPr>
            <a:spLocks noChangeArrowheads="1"/>
          </p:cNvSpPr>
          <p:nvPr userDrawn="1"/>
        </p:nvSpPr>
        <p:spPr bwMode="auto">
          <a:xfrm>
            <a:off x="3262085" y="4408714"/>
            <a:ext cx="5881916" cy="2449286"/>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 name="Rectangle 5"/>
          <p:cNvSpPr>
            <a:spLocks noChangeArrowheads="1"/>
          </p:cNvSpPr>
          <p:nvPr userDrawn="1"/>
        </p:nvSpPr>
        <p:spPr bwMode="auto">
          <a:xfrm>
            <a:off x="-3630" y="4408714"/>
            <a:ext cx="3265715" cy="2449286"/>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1" name="Freeform 7"/>
          <p:cNvSpPr>
            <a:spLocks/>
          </p:cNvSpPr>
          <p:nvPr userDrawn="1"/>
        </p:nvSpPr>
        <p:spPr bwMode="auto">
          <a:xfrm>
            <a:off x="8974818" y="4243163"/>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9"/>
          <p:cNvSpPr>
            <a:spLocks/>
          </p:cNvSpPr>
          <p:nvPr userDrawn="1"/>
        </p:nvSpPr>
        <p:spPr bwMode="auto">
          <a:xfrm>
            <a:off x="5722711"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7"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userDrawn="1">
            <p:ph type="ctrTitle" hasCustomPrompt="1"/>
          </p:nvPr>
        </p:nvSpPr>
        <p:spPr>
          <a:xfrm>
            <a:off x="3429001" y="4724400"/>
            <a:ext cx="5245193" cy="685800"/>
          </a:xfrm>
        </p:spPr>
        <p:txBody>
          <a:bodyPr>
            <a:noAutofit/>
          </a:bodyPr>
          <a:lstStyle>
            <a:lvl1pPr>
              <a:defRPr sz="4000">
                <a:solidFill>
                  <a:schemeClr val="bg1"/>
                </a:solidFill>
              </a:defRPr>
            </a:lvl1pPr>
          </a:lstStyle>
          <a:p>
            <a:r>
              <a:rPr lang="en-US" dirty="0"/>
              <a:t>Title of the Presentation</a:t>
            </a:r>
          </a:p>
        </p:txBody>
      </p:sp>
      <p:sp>
        <p:nvSpPr>
          <p:cNvPr id="3" name="Subtitle 2"/>
          <p:cNvSpPr>
            <a:spLocks noGrp="1"/>
          </p:cNvSpPr>
          <p:nvPr userDrawn="1">
            <p:ph type="subTitle" idx="1" hasCustomPrompt="1"/>
          </p:nvPr>
        </p:nvSpPr>
        <p:spPr>
          <a:xfrm>
            <a:off x="3429001" y="5410200"/>
            <a:ext cx="5245193" cy="457200"/>
          </a:xfrm>
        </p:spPr>
        <p:txBody>
          <a:bodyPr>
            <a:normAutofit/>
          </a:bodyPr>
          <a:lstStyle>
            <a:lvl1pPr marL="0" indent="0" algn="l">
              <a:spcBef>
                <a:spcPts val="0"/>
              </a:spcBef>
              <a:buNone/>
              <a:defRPr sz="2000" cap="all" baseline="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the presentation</a:t>
            </a:r>
          </a:p>
        </p:txBody>
      </p:sp>
      <p:sp>
        <p:nvSpPr>
          <p:cNvPr id="1041" name="Text Box 34"/>
          <p:cNvSpPr txBox="1">
            <a:spLocks noChangeArrowheads="1"/>
          </p:cNvSpPr>
          <p:nvPr userDrawn="1"/>
        </p:nvSpPr>
        <p:spPr bwMode="auto">
          <a:xfrm>
            <a:off x="6141132" y="2224771"/>
            <a:ext cx="2926669" cy="80576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5000" dirty="0">
                <a:solidFill>
                  <a:srgbClr val="FFFFFE"/>
                </a:solidFill>
                <a:latin typeface="Arial Narrow"/>
                <a:cs typeface="Arial" pitchFamily="34" charset="0"/>
              </a:rPr>
              <a:t>INNOVATE</a:t>
            </a:r>
            <a:endParaRPr lang="en-US" sz="5000" dirty="0">
              <a:solidFill>
                <a:prstClr val="black"/>
              </a:solidFill>
              <a:latin typeface="Arial Narrow"/>
              <a:cs typeface="Arial" pitchFamily="34" charset="0"/>
            </a:endParaRPr>
          </a:p>
        </p:txBody>
      </p:sp>
      <p:sp>
        <p:nvSpPr>
          <p:cNvPr id="1042" name="Text Box 35"/>
          <p:cNvSpPr txBox="1">
            <a:spLocks noChangeArrowheads="1"/>
          </p:cNvSpPr>
          <p:nvPr userDrawn="1"/>
        </p:nvSpPr>
        <p:spPr bwMode="auto">
          <a:xfrm>
            <a:off x="6141131" y="2860676"/>
            <a:ext cx="2916463" cy="339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dirty="0">
                <a:solidFill>
                  <a:srgbClr val="FFFFFE"/>
                </a:solidFill>
                <a:latin typeface="Arial Narrow"/>
                <a:cs typeface="Arial" pitchFamily="34" charset="0"/>
              </a:rPr>
              <a:t>WORKFORCE DEVELOPMENT</a:t>
            </a:r>
            <a:endParaRPr lang="en-US" sz="1050" dirty="0">
              <a:solidFill>
                <a:prstClr val="black"/>
              </a:solidFill>
              <a:latin typeface="Arial Narrow"/>
              <a:cs typeface="Arial" pitchFamily="34" charset="0"/>
            </a:endParaRPr>
          </a:p>
        </p:txBody>
      </p:sp>
      <p:sp>
        <p:nvSpPr>
          <p:cNvPr id="1044" name="Rounded Rectangle 1043"/>
          <p:cNvSpPr/>
          <p:nvPr userDrawn="1"/>
        </p:nvSpPr>
        <p:spPr>
          <a:xfrm>
            <a:off x="7604465" y="676279"/>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ounded Rectangle 59"/>
          <p:cNvSpPr/>
          <p:nvPr userDrawn="1"/>
        </p:nvSpPr>
        <p:spPr>
          <a:xfrm>
            <a:off x="6902932" y="347664"/>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ounded Rectangle 60"/>
          <p:cNvSpPr/>
          <p:nvPr userDrawn="1"/>
        </p:nvSpPr>
        <p:spPr>
          <a:xfrm>
            <a:off x="7227093" y="1085856"/>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ounded Rectangle 61"/>
          <p:cNvSpPr/>
          <p:nvPr userDrawn="1"/>
        </p:nvSpPr>
        <p:spPr>
          <a:xfrm>
            <a:off x="6568054" y="1285880"/>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Freeform 10"/>
          <p:cNvSpPr>
            <a:spLocks/>
          </p:cNvSpPr>
          <p:nvPr userDrawn="1"/>
        </p:nvSpPr>
        <p:spPr bwMode="auto">
          <a:xfrm>
            <a:off x="6130926" y="2129520"/>
            <a:ext cx="197303" cy="192767"/>
          </a:xfrm>
          <a:custGeom>
            <a:avLst/>
            <a:gdLst>
              <a:gd name="T0" fmla="*/ 137460 w 137460"/>
              <a:gd name="T1" fmla="*/ 0 h 134263"/>
              <a:gd name="T2" fmla="*/ 137460 w 137460"/>
              <a:gd name="T3" fmla="*/ 134263 h 134263"/>
              <a:gd name="T4" fmla="*/ 0 w 137460"/>
              <a:gd name="T5" fmla="*/ 134263 h 134263"/>
              <a:gd name="T6" fmla="*/ 137460 w 137460"/>
              <a:gd name="T7" fmla="*/ 0 h 134263"/>
            </a:gdLst>
            <a:ahLst/>
            <a:cxnLst>
              <a:cxn ang="0">
                <a:pos x="T0" y="T1"/>
              </a:cxn>
              <a:cxn ang="0">
                <a:pos x="T2" y="T3"/>
              </a:cxn>
              <a:cxn ang="0">
                <a:pos x="T4" y="T5"/>
              </a:cxn>
              <a:cxn ang="0">
                <a:pos x="T6" y="T7"/>
              </a:cxn>
            </a:cxnLst>
            <a:rect l="0" t="0" r="r" b="b"/>
            <a:pathLst>
              <a:path w="137460" h="134263">
                <a:moveTo>
                  <a:pt x="137460" y="0"/>
                </a:moveTo>
                <a:lnTo>
                  <a:pt x="137460" y="134263"/>
                </a:lnTo>
                <a:lnTo>
                  <a:pt x="0" y="134263"/>
                </a:lnTo>
                <a:lnTo>
                  <a:pt x="137460" y="0"/>
                </a:lnTo>
                <a:close/>
              </a:path>
            </a:pathLst>
          </a:custGeom>
          <a:solidFill>
            <a:schemeClr val="accent3"/>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210967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3528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Picture Placeholder 2"/>
          <p:cNvSpPr>
            <a:spLocks noGrp="1"/>
          </p:cNvSpPr>
          <p:nvPr>
            <p:ph type="pic" idx="10"/>
          </p:nvPr>
        </p:nvSpPr>
        <p:spPr>
          <a:xfrm>
            <a:off x="5791200" y="2057400"/>
            <a:ext cx="2895600" cy="3581400"/>
          </a:xfrm>
        </p:spPr>
        <p:txBody>
          <a:bodyPr>
            <a:normAutofit/>
          </a:bodyPr>
          <a:lstStyle>
            <a:lvl1pPr marL="0" indent="0">
              <a:buNone/>
              <a:defRPr sz="20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1606347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
        <p:nvSpPr>
          <p:cNvPr id="35" name="Content Placeholder 2"/>
          <p:cNvSpPr>
            <a:spLocks noGrp="1"/>
          </p:cNvSpPr>
          <p:nvPr>
            <p:ph sz="half" idx="12"/>
          </p:nvPr>
        </p:nvSpPr>
        <p:spPr>
          <a:xfrm>
            <a:off x="5617201"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1527199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pic>
        <p:nvPicPr>
          <p:cNvPr id="1027" name="Picture 3" descr="PN0150301-IMG0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01" r="50735"/>
          <a:stretch/>
        </p:blipFill>
        <p:spPr bwMode="auto">
          <a:xfrm>
            <a:off x="-3629" y="1676399"/>
            <a:ext cx="1771536"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7819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2912574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99CC00"/>
              </a:buClr>
              <a:buSzPct val="75000"/>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FF77DE-AAC7-4FDB-AFEE-C9DE37D31497}" type="slidenum">
              <a:rPr lang="en-US" smtClean="0">
                <a:solidFill>
                  <a:prstClr val="black"/>
                </a:solidFill>
              </a:rPr>
              <a:pPr/>
              <a:t>‹#›</a:t>
            </a:fld>
            <a:endParaRPr lang="en-US">
              <a:solidFill>
                <a:prstClr val="black"/>
              </a:solidFill>
            </a:endParaRPr>
          </a:p>
        </p:txBody>
      </p:sp>
      <p:sp>
        <p:nvSpPr>
          <p:cNvPr id="7"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8" name="Subtitle 2"/>
          <p:cNvSpPr>
            <a:spLocks noGrp="1"/>
          </p:cNvSpPr>
          <p:nvPr>
            <p:ph type="subTitle" idx="13"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Tree>
    <p:extLst>
      <p:ext uri="{BB962C8B-B14F-4D97-AF65-F5344CB8AC3E}">
        <p14:creationId xmlns:p14="http://schemas.microsoft.com/office/powerpoint/2010/main" val="4250278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57" name="Picture 33" descr="PN0150901-IMG0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611"/>
          <a:stretch/>
        </p:blipFill>
        <p:spPr bwMode="auto">
          <a:xfrm>
            <a:off x="-3629" y="-4990"/>
            <a:ext cx="6556829" cy="441370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 name="Rectangle 3"/>
          <p:cNvSpPr>
            <a:spLocks noChangeArrowheads="1"/>
          </p:cNvSpPr>
          <p:nvPr userDrawn="1"/>
        </p:nvSpPr>
        <p:spPr bwMode="auto">
          <a:xfrm>
            <a:off x="5874658" y="-4990"/>
            <a:ext cx="3269343" cy="4413706"/>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4"/>
          <p:cNvSpPr>
            <a:spLocks noChangeArrowheads="1"/>
          </p:cNvSpPr>
          <p:nvPr userDrawn="1"/>
        </p:nvSpPr>
        <p:spPr bwMode="auto">
          <a:xfrm>
            <a:off x="3262085" y="4408714"/>
            <a:ext cx="5881916" cy="2449286"/>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 name="Rectangle 5"/>
          <p:cNvSpPr>
            <a:spLocks noChangeArrowheads="1"/>
          </p:cNvSpPr>
          <p:nvPr userDrawn="1"/>
        </p:nvSpPr>
        <p:spPr bwMode="auto">
          <a:xfrm>
            <a:off x="-3630" y="4408714"/>
            <a:ext cx="3265715" cy="2449286"/>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1" name="Freeform 7"/>
          <p:cNvSpPr>
            <a:spLocks/>
          </p:cNvSpPr>
          <p:nvPr userDrawn="1"/>
        </p:nvSpPr>
        <p:spPr bwMode="auto">
          <a:xfrm>
            <a:off x="8974818" y="4243163"/>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9"/>
          <p:cNvSpPr>
            <a:spLocks/>
          </p:cNvSpPr>
          <p:nvPr userDrawn="1"/>
        </p:nvSpPr>
        <p:spPr bwMode="auto">
          <a:xfrm>
            <a:off x="5722711"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7"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userDrawn="1">
            <p:ph type="ctrTitle" hasCustomPrompt="1"/>
          </p:nvPr>
        </p:nvSpPr>
        <p:spPr>
          <a:xfrm>
            <a:off x="3429001" y="4724400"/>
            <a:ext cx="5245193" cy="685800"/>
          </a:xfrm>
        </p:spPr>
        <p:txBody>
          <a:bodyPr>
            <a:noAutofit/>
          </a:bodyPr>
          <a:lstStyle>
            <a:lvl1pPr>
              <a:defRPr sz="4000">
                <a:solidFill>
                  <a:schemeClr val="bg1"/>
                </a:solidFill>
              </a:defRPr>
            </a:lvl1pPr>
          </a:lstStyle>
          <a:p>
            <a:r>
              <a:rPr lang="en-US" dirty="0"/>
              <a:t>Title of the Presentation</a:t>
            </a:r>
          </a:p>
        </p:txBody>
      </p:sp>
      <p:sp>
        <p:nvSpPr>
          <p:cNvPr id="3" name="Subtitle 2"/>
          <p:cNvSpPr>
            <a:spLocks noGrp="1"/>
          </p:cNvSpPr>
          <p:nvPr userDrawn="1">
            <p:ph type="subTitle" idx="1" hasCustomPrompt="1"/>
          </p:nvPr>
        </p:nvSpPr>
        <p:spPr>
          <a:xfrm>
            <a:off x="3429001" y="5410200"/>
            <a:ext cx="5245193" cy="457200"/>
          </a:xfrm>
        </p:spPr>
        <p:txBody>
          <a:bodyPr>
            <a:normAutofit/>
          </a:bodyPr>
          <a:lstStyle>
            <a:lvl1pPr marL="0" indent="0" algn="l">
              <a:spcBef>
                <a:spcPts val="0"/>
              </a:spcBef>
              <a:buNone/>
              <a:defRPr sz="2000" cap="all" baseline="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the presentation</a:t>
            </a:r>
          </a:p>
        </p:txBody>
      </p:sp>
      <p:sp>
        <p:nvSpPr>
          <p:cNvPr id="1041" name="Text Box 34"/>
          <p:cNvSpPr txBox="1">
            <a:spLocks noChangeArrowheads="1"/>
          </p:cNvSpPr>
          <p:nvPr userDrawn="1"/>
        </p:nvSpPr>
        <p:spPr bwMode="auto">
          <a:xfrm>
            <a:off x="6141132" y="2224771"/>
            <a:ext cx="2926669" cy="80576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5000" dirty="0">
                <a:solidFill>
                  <a:srgbClr val="FFFFFE"/>
                </a:solidFill>
                <a:latin typeface="Arial Narrow"/>
                <a:cs typeface="Arial" pitchFamily="34" charset="0"/>
              </a:rPr>
              <a:t>INNOVATE</a:t>
            </a:r>
            <a:endParaRPr lang="en-US" sz="5000" dirty="0">
              <a:solidFill>
                <a:prstClr val="black"/>
              </a:solidFill>
              <a:latin typeface="Arial Narrow"/>
              <a:cs typeface="Arial" pitchFamily="34" charset="0"/>
            </a:endParaRPr>
          </a:p>
        </p:txBody>
      </p:sp>
      <p:sp>
        <p:nvSpPr>
          <p:cNvPr id="1042" name="Text Box 35"/>
          <p:cNvSpPr txBox="1">
            <a:spLocks noChangeArrowheads="1"/>
          </p:cNvSpPr>
          <p:nvPr userDrawn="1"/>
        </p:nvSpPr>
        <p:spPr bwMode="auto">
          <a:xfrm>
            <a:off x="6141131" y="2860676"/>
            <a:ext cx="2916463" cy="339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dirty="0">
                <a:solidFill>
                  <a:srgbClr val="FFFFFE"/>
                </a:solidFill>
                <a:latin typeface="Arial Narrow"/>
                <a:cs typeface="Arial" pitchFamily="34" charset="0"/>
              </a:rPr>
              <a:t>WORKFORCE DEVELOPMENT</a:t>
            </a:r>
            <a:endParaRPr lang="en-US" sz="1050" dirty="0">
              <a:solidFill>
                <a:prstClr val="black"/>
              </a:solidFill>
              <a:latin typeface="Arial Narrow"/>
              <a:cs typeface="Arial" pitchFamily="34" charset="0"/>
            </a:endParaRPr>
          </a:p>
        </p:txBody>
      </p:sp>
      <p:sp>
        <p:nvSpPr>
          <p:cNvPr id="1044" name="Rounded Rectangle 1043"/>
          <p:cNvSpPr/>
          <p:nvPr userDrawn="1"/>
        </p:nvSpPr>
        <p:spPr>
          <a:xfrm>
            <a:off x="7604465" y="676279"/>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ounded Rectangle 59"/>
          <p:cNvSpPr/>
          <p:nvPr userDrawn="1"/>
        </p:nvSpPr>
        <p:spPr>
          <a:xfrm>
            <a:off x="6902932" y="347664"/>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ounded Rectangle 60"/>
          <p:cNvSpPr/>
          <p:nvPr userDrawn="1"/>
        </p:nvSpPr>
        <p:spPr>
          <a:xfrm>
            <a:off x="7227093" y="1085856"/>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ounded Rectangle 61"/>
          <p:cNvSpPr/>
          <p:nvPr userDrawn="1"/>
        </p:nvSpPr>
        <p:spPr>
          <a:xfrm>
            <a:off x="6568054" y="1285880"/>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Freeform 10"/>
          <p:cNvSpPr>
            <a:spLocks/>
          </p:cNvSpPr>
          <p:nvPr userDrawn="1"/>
        </p:nvSpPr>
        <p:spPr bwMode="auto">
          <a:xfrm>
            <a:off x="6130926" y="2129520"/>
            <a:ext cx="197303" cy="192767"/>
          </a:xfrm>
          <a:custGeom>
            <a:avLst/>
            <a:gdLst>
              <a:gd name="T0" fmla="*/ 137460 w 137460"/>
              <a:gd name="T1" fmla="*/ 0 h 134263"/>
              <a:gd name="T2" fmla="*/ 137460 w 137460"/>
              <a:gd name="T3" fmla="*/ 134263 h 134263"/>
              <a:gd name="T4" fmla="*/ 0 w 137460"/>
              <a:gd name="T5" fmla="*/ 134263 h 134263"/>
              <a:gd name="T6" fmla="*/ 137460 w 137460"/>
              <a:gd name="T7" fmla="*/ 0 h 134263"/>
            </a:gdLst>
            <a:ahLst/>
            <a:cxnLst>
              <a:cxn ang="0">
                <a:pos x="T0" y="T1"/>
              </a:cxn>
              <a:cxn ang="0">
                <a:pos x="T2" y="T3"/>
              </a:cxn>
              <a:cxn ang="0">
                <a:pos x="T4" y="T5"/>
              </a:cxn>
              <a:cxn ang="0">
                <a:pos x="T6" y="T7"/>
              </a:cxn>
            </a:cxnLst>
            <a:rect l="0" t="0" r="r" b="b"/>
            <a:pathLst>
              <a:path w="137460" h="134263">
                <a:moveTo>
                  <a:pt x="137460" y="0"/>
                </a:moveTo>
                <a:lnTo>
                  <a:pt x="137460" y="134263"/>
                </a:lnTo>
                <a:lnTo>
                  <a:pt x="0" y="134263"/>
                </a:lnTo>
                <a:lnTo>
                  <a:pt x="137460" y="0"/>
                </a:lnTo>
                <a:close/>
              </a:path>
            </a:pathLst>
          </a:custGeom>
          <a:solidFill>
            <a:schemeClr val="accent3"/>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2505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5"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25" name="Rectangle 3"/>
          <p:cNvSpPr>
            <a:spLocks noChangeArrowheads="1"/>
          </p:cNvSpPr>
          <p:nvPr userDrawn="1"/>
        </p:nvSpPr>
        <p:spPr bwMode="auto">
          <a:xfrm>
            <a:off x="1758496"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799" y="2057400"/>
            <a:ext cx="33528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Picture Placeholder 2"/>
          <p:cNvSpPr>
            <a:spLocks noGrp="1"/>
          </p:cNvSpPr>
          <p:nvPr>
            <p:ph type="pic" idx="10"/>
          </p:nvPr>
        </p:nvSpPr>
        <p:spPr>
          <a:xfrm>
            <a:off x="5791200" y="2057400"/>
            <a:ext cx="2895600" cy="3581400"/>
          </a:xfrm>
        </p:spPr>
        <p:txBody>
          <a:bodyPr>
            <a:normAutofit/>
          </a:bodyPr>
          <a:lstStyle>
            <a:lvl1pPr marL="0" indent="0">
              <a:buNone/>
              <a:defRPr sz="20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p>
        </p:txBody>
      </p:sp>
      <p:grpSp>
        <p:nvGrpSpPr>
          <p:cNvPr id="4" name="Group 3"/>
          <p:cNvGrpSpPr/>
          <p:nvPr userDrawn="1"/>
        </p:nvGrpSpPr>
        <p:grpSpPr>
          <a:xfrm>
            <a:off x="411389" y="129072"/>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noEditPoints="1"/>
          </p:cNvSpPr>
          <p:nvPr userDrawn="1"/>
        </p:nvSpPr>
        <p:spPr bwMode="auto">
          <a:xfrm>
            <a:off x="-3629" y="2462893"/>
            <a:ext cx="3265714"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2" y="1510846"/>
            <a:ext cx="169182"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p:nvPr userDrawn="1"/>
        </p:nvSpPr>
        <p:spPr>
          <a:xfrm>
            <a:off x="481177" y="5632316"/>
            <a:ext cx="841910"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399224" y="5474660"/>
            <a:ext cx="1091335" cy="630942"/>
          </a:xfrm>
          <a:prstGeom prst="rect">
            <a:avLst/>
          </a:prstGeom>
          <a:noFill/>
        </p:spPr>
        <p:txBody>
          <a:bodyPr wrap="square" rtlCol="0">
            <a:spAutoFit/>
          </a:bodyPr>
          <a:lstStyle/>
          <a:p>
            <a:r>
              <a:rPr lang="en-US" sz="3500" dirty="0" err="1">
                <a:solidFill>
                  <a:schemeClr val="bg1"/>
                </a:solidFill>
                <a:latin typeface="Baskerville Old Face" panose="02020602080505020303" pitchFamily="18" charset="0"/>
              </a:rPr>
              <a:t>adws</a:t>
            </a:r>
            <a:endParaRPr lang="en-US" sz="3500" dirty="0">
              <a:solidFill>
                <a:schemeClr val="bg1"/>
              </a:solidFill>
              <a:latin typeface="Baskerville Old Face" panose="02020602080505020303" pitchFamily="18" charset="0"/>
            </a:endParaRPr>
          </a:p>
        </p:txBody>
      </p:sp>
      <p:sp>
        <p:nvSpPr>
          <p:cNvPr id="34" name="TextBox 33"/>
          <p:cNvSpPr txBox="1"/>
          <p:nvPr userDrawn="1"/>
        </p:nvSpPr>
        <p:spPr>
          <a:xfrm>
            <a:off x="157059" y="5917466"/>
            <a:ext cx="1507230" cy="338554"/>
          </a:xfrm>
          <a:prstGeom prst="rect">
            <a:avLst/>
          </a:prstGeom>
          <a:noFill/>
        </p:spPr>
        <p:txBody>
          <a:bodyPr wrap="square" rtlCol="0">
            <a:spAutoFit/>
          </a:bodyPr>
          <a:lstStyle/>
          <a:p>
            <a:pPr algn="ctr"/>
            <a:r>
              <a:rPr lang="en-US" sz="800" dirty="0">
                <a:solidFill>
                  <a:schemeClr val="tx1">
                    <a:lumMod val="65000"/>
                    <a:lumOff val="35000"/>
                  </a:schemeClr>
                </a:solidFill>
                <a:latin typeface="Estrangelo Edessa" panose="03080600000000000000" pitchFamily="66" charset="0"/>
                <a:cs typeface="Estrangelo Edessa" panose="03080600000000000000" pitchFamily="66" charset="0"/>
              </a:rPr>
              <a:t>Arkansas</a:t>
            </a:r>
            <a:r>
              <a:rPr lang="en-US" sz="800" baseline="0" dirty="0">
                <a:solidFill>
                  <a:schemeClr val="tx1">
                    <a:lumMod val="65000"/>
                    <a:lumOff val="35000"/>
                  </a:schemeClr>
                </a:solidFill>
                <a:latin typeface="Estrangelo Edessa" panose="03080600000000000000" pitchFamily="66" charset="0"/>
                <a:cs typeface="Estrangelo Edessa" panose="03080600000000000000" pitchFamily="66" charset="0"/>
              </a:rPr>
              <a:t> Department</a:t>
            </a:r>
          </a:p>
          <a:p>
            <a:pPr algn="ctr"/>
            <a:r>
              <a:rPr lang="en-US" sz="800" baseline="0" dirty="0">
                <a:solidFill>
                  <a:schemeClr val="tx1">
                    <a:lumMod val="65000"/>
                    <a:lumOff val="35000"/>
                  </a:schemeClr>
                </a:solidFill>
                <a:latin typeface="Estrangelo Edessa" panose="03080600000000000000" pitchFamily="66" charset="0"/>
                <a:cs typeface="Estrangelo Edessa" panose="03080600000000000000" pitchFamily="66" charset="0"/>
              </a:rPr>
              <a:t>of Workforce Services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3528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Picture Placeholder 2"/>
          <p:cNvSpPr>
            <a:spLocks noGrp="1"/>
          </p:cNvSpPr>
          <p:nvPr>
            <p:ph type="pic" idx="10"/>
          </p:nvPr>
        </p:nvSpPr>
        <p:spPr>
          <a:xfrm>
            <a:off x="5791200" y="2057400"/>
            <a:ext cx="2895600" cy="3581400"/>
          </a:xfrm>
        </p:spPr>
        <p:txBody>
          <a:bodyPr>
            <a:normAutofit/>
          </a:bodyPr>
          <a:lstStyle>
            <a:lvl1pPr marL="0" indent="0">
              <a:buNone/>
              <a:defRPr sz="20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4208740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
        <p:nvSpPr>
          <p:cNvPr id="35" name="Content Placeholder 2"/>
          <p:cNvSpPr>
            <a:spLocks noGrp="1"/>
          </p:cNvSpPr>
          <p:nvPr>
            <p:ph sz="half" idx="12"/>
          </p:nvPr>
        </p:nvSpPr>
        <p:spPr>
          <a:xfrm>
            <a:off x="5617201"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572574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pic>
        <p:nvPicPr>
          <p:cNvPr id="1027" name="Picture 3" descr="PN0150301-IMG0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01" r="50735"/>
          <a:stretch/>
        </p:blipFill>
        <p:spPr bwMode="auto">
          <a:xfrm>
            <a:off x="-3629" y="1676399"/>
            <a:ext cx="1771536"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229585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692677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99CC00"/>
              </a:buClr>
              <a:buSzPct val="75000"/>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FF77DE-AAC7-4FDB-AFEE-C9DE37D31497}" type="slidenum">
              <a:rPr lang="en-US" smtClean="0">
                <a:solidFill>
                  <a:prstClr val="black"/>
                </a:solidFill>
              </a:rPr>
              <a:pPr/>
              <a:t>‹#›</a:t>
            </a:fld>
            <a:endParaRPr lang="en-US">
              <a:solidFill>
                <a:prstClr val="black"/>
              </a:solidFill>
            </a:endParaRPr>
          </a:p>
        </p:txBody>
      </p:sp>
      <p:sp>
        <p:nvSpPr>
          <p:cNvPr id="7"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8" name="Subtitle 2"/>
          <p:cNvSpPr>
            <a:spLocks noGrp="1"/>
          </p:cNvSpPr>
          <p:nvPr>
            <p:ph type="subTitle" idx="13"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Tree>
    <p:extLst>
      <p:ext uri="{BB962C8B-B14F-4D97-AF65-F5344CB8AC3E}">
        <p14:creationId xmlns:p14="http://schemas.microsoft.com/office/powerpoint/2010/main" val="388765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57" name="Picture 33" descr="PN0150901-IMG0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611"/>
          <a:stretch/>
        </p:blipFill>
        <p:spPr bwMode="auto">
          <a:xfrm>
            <a:off x="-3629" y="-4990"/>
            <a:ext cx="6556829" cy="441370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 name="Rectangle 3"/>
          <p:cNvSpPr>
            <a:spLocks noChangeArrowheads="1"/>
          </p:cNvSpPr>
          <p:nvPr userDrawn="1"/>
        </p:nvSpPr>
        <p:spPr bwMode="auto">
          <a:xfrm>
            <a:off x="5874658" y="-4990"/>
            <a:ext cx="3269343" cy="4413706"/>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4"/>
          <p:cNvSpPr>
            <a:spLocks noChangeArrowheads="1"/>
          </p:cNvSpPr>
          <p:nvPr userDrawn="1"/>
        </p:nvSpPr>
        <p:spPr bwMode="auto">
          <a:xfrm>
            <a:off x="3262085" y="4408714"/>
            <a:ext cx="5881916" cy="2449286"/>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 name="Rectangle 5"/>
          <p:cNvSpPr>
            <a:spLocks noChangeArrowheads="1"/>
          </p:cNvSpPr>
          <p:nvPr userDrawn="1"/>
        </p:nvSpPr>
        <p:spPr bwMode="auto">
          <a:xfrm>
            <a:off x="-3630" y="4408714"/>
            <a:ext cx="3265715" cy="2449286"/>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1" name="Freeform 7"/>
          <p:cNvSpPr>
            <a:spLocks/>
          </p:cNvSpPr>
          <p:nvPr userDrawn="1"/>
        </p:nvSpPr>
        <p:spPr bwMode="auto">
          <a:xfrm>
            <a:off x="8974818" y="4243163"/>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9"/>
          <p:cNvSpPr>
            <a:spLocks/>
          </p:cNvSpPr>
          <p:nvPr userDrawn="1"/>
        </p:nvSpPr>
        <p:spPr bwMode="auto">
          <a:xfrm>
            <a:off x="5722711"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7"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userDrawn="1">
            <p:ph type="ctrTitle" hasCustomPrompt="1"/>
          </p:nvPr>
        </p:nvSpPr>
        <p:spPr>
          <a:xfrm>
            <a:off x="3429001" y="4724400"/>
            <a:ext cx="5245193" cy="685800"/>
          </a:xfrm>
        </p:spPr>
        <p:txBody>
          <a:bodyPr>
            <a:noAutofit/>
          </a:bodyPr>
          <a:lstStyle>
            <a:lvl1pPr>
              <a:defRPr sz="4000">
                <a:solidFill>
                  <a:schemeClr val="bg1"/>
                </a:solidFill>
              </a:defRPr>
            </a:lvl1pPr>
          </a:lstStyle>
          <a:p>
            <a:r>
              <a:rPr lang="en-US" dirty="0"/>
              <a:t>Title of the Presentation</a:t>
            </a:r>
          </a:p>
        </p:txBody>
      </p:sp>
      <p:sp>
        <p:nvSpPr>
          <p:cNvPr id="3" name="Subtitle 2"/>
          <p:cNvSpPr>
            <a:spLocks noGrp="1"/>
          </p:cNvSpPr>
          <p:nvPr userDrawn="1">
            <p:ph type="subTitle" idx="1" hasCustomPrompt="1"/>
          </p:nvPr>
        </p:nvSpPr>
        <p:spPr>
          <a:xfrm>
            <a:off x="3429001" y="5410200"/>
            <a:ext cx="5245193" cy="457200"/>
          </a:xfrm>
        </p:spPr>
        <p:txBody>
          <a:bodyPr>
            <a:normAutofit/>
          </a:bodyPr>
          <a:lstStyle>
            <a:lvl1pPr marL="0" indent="0" algn="l">
              <a:spcBef>
                <a:spcPts val="0"/>
              </a:spcBef>
              <a:buNone/>
              <a:defRPr sz="2000" cap="all" baseline="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the presentation</a:t>
            </a:r>
          </a:p>
        </p:txBody>
      </p:sp>
      <p:sp>
        <p:nvSpPr>
          <p:cNvPr id="1041" name="Text Box 34"/>
          <p:cNvSpPr txBox="1">
            <a:spLocks noChangeArrowheads="1"/>
          </p:cNvSpPr>
          <p:nvPr userDrawn="1"/>
        </p:nvSpPr>
        <p:spPr bwMode="auto">
          <a:xfrm>
            <a:off x="6141132" y="2224771"/>
            <a:ext cx="2926669" cy="80576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5000" dirty="0">
                <a:solidFill>
                  <a:srgbClr val="FFFFFE"/>
                </a:solidFill>
                <a:latin typeface="Arial Narrow"/>
                <a:cs typeface="Arial" pitchFamily="34" charset="0"/>
              </a:rPr>
              <a:t>INNOVATE</a:t>
            </a:r>
            <a:endParaRPr lang="en-US" sz="5000" dirty="0">
              <a:solidFill>
                <a:prstClr val="black"/>
              </a:solidFill>
              <a:latin typeface="Arial Narrow"/>
              <a:cs typeface="Arial" pitchFamily="34" charset="0"/>
            </a:endParaRPr>
          </a:p>
        </p:txBody>
      </p:sp>
      <p:sp>
        <p:nvSpPr>
          <p:cNvPr id="1042" name="Text Box 35"/>
          <p:cNvSpPr txBox="1">
            <a:spLocks noChangeArrowheads="1"/>
          </p:cNvSpPr>
          <p:nvPr userDrawn="1"/>
        </p:nvSpPr>
        <p:spPr bwMode="auto">
          <a:xfrm>
            <a:off x="6141131" y="2860676"/>
            <a:ext cx="2916463" cy="339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dirty="0">
                <a:solidFill>
                  <a:srgbClr val="FFFFFE"/>
                </a:solidFill>
                <a:latin typeface="Arial Narrow"/>
                <a:cs typeface="Arial" pitchFamily="34" charset="0"/>
              </a:rPr>
              <a:t>WORKFORCE DEVELOPMENT</a:t>
            </a:r>
            <a:endParaRPr lang="en-US" sz="1050" dirty="0">
              <a:solidFill>
                <a:prstClr val="black"/>
              </a:solidFill>
              <a:latin typeface="Arial Narrow"/>
              <a:cs typeface="Arial" pitchFamily="34" charset="0"/>
            </a:endParaRPr>
          </a:p>
        </p:txBody>
      </p:sp>
      <p:sp>
        <p:nvSpPr>
          <p:cNvPr id="1044" name="Rounded Rectangle 1043"/>
          <p:cNvSpPr/>
          <p:nvPr userDrawn="1"/>
        </p:nvSpPr>
        <p:spPr>
          <a:xfrm>
            <a:off x="7604465" y="676279"/>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ounded Rectangle 59"/>
          <p:cNvSpPr/>
          <p:nvPr userDrawn="1"/>
        </p:nvSpPr>
        <p:spPr>
          <a:xfrm>
            <a:off x="6902932" y="347664"/>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ounded Rectangle 60"/>
          <p:cNvSpPr/>
          <p:nvPr userDrawn="1"/>
        </p:nvSpPr>
        <p:spPr>
          <a:xfrm>
            <a:off x="7227093" y="1085856"/>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ounded Rectangle 61"/>
          <p:cNvSpPr/>
          <p:nvPr userDrawn="1"/>
        </p:nvSpPr>
        <p:spPr>
          <a:xfrm>
            <a:off x="6568054" y="1285880"/>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Freeform 10"/>
          <p:cNvSpPr>
            <a:spLocks/>
          </p:cNvSpPr>
          <p:nvPr userDrawn="1"/>
        </p:nvSpPr>
        <p:spPr bwMode="auto">
          <a:xfrm>
            <a:off x="6130926" y="2129520"/>
            <a:ext cx="197303" cy="192767"/>
          </a:xfrm>
          <a:custGeom>
            <a:avLst/>
            <a:gdLst>
              <a:gd name="T0" fmla="*/ 137460 w 137460"/>
              <a:gd name="T1" fmla="*/ 0 h 134263"/>
              <a:gd name="T2" fmla="*/ 137460 w 137460"/>
              <a:gd name="T3" fmla="*/ 134263 h 134263"/>
              <a:gd name="T4" fmla="*/ 0 w 137460"/>
              <a:gd name="T5" fmla="*/ 134263 h 134263"/>
              <a:gd name="T6" fmla="*/ 137460 w 137460"/>
              <a:gd name="T7" fmla="*/ 0 h 134263"/>
            </a:gdLst>
            <a:ahLst/>
            <a:cxnLst>
              <a:cxn ang="0">
                <a:pos x="T0" y="T1"/>
              </a:cxn>
              <a:cxn ang="0">
                <a:pos x="T2" y="T3"/>
              </a:cxn>
              <a:cxn ang="0">
                <a:pos x="T4" y="T5"/>
              </a:cxn>
              <a:cxn ang="0">
                <a:pos x="T6" y="T7"/>
              </a:cxn>
            </a:cxnLst>
            <a:rect l="0" t="0" r="r" b="b"/>
            <a:pathLst>
              <a:path w="137460" h="134263">
                <a:moveTo>
                  <a:pt x="137460" y="0"/>
                </a:moveTo>
                <a:lnTo>
                  <a:pt x="137460" y="134263"/>
                </a:lnTo>
                <a:lnTo>
                  <a:pt x="0" y="134263"/>
                </a:lnTo>
                <a:lnTo>
                  <a:pt x="137460" y="0"/>
                </a:lnTo>
                <a:close/>
              </a:path>
            </a:pathLst>
          </a:custGeom>
          <a:solidFill>
            <a:schemeClr val="accent3"/>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2492459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3528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Picture Placeholder 2"/>
          <p:cNvSpPr>
            <a:spLocks noGrp="1"/>
          </p:cNvSpPr>
          <p:nvPr>
            <p:ph type="pic" idx="10"/>
          </p:nvPr>
        </p:nvSpPr>
        <p:spPr>
          <a:xfrm>
            <a:off x="5791200" y="2057400"/>
            <a:ext cx="2895600" cy="3581400"/>
          </a:xfrm>
        </p:spPr>
        <p:txBody>
          <a:bodyPr>
            <a:normAutofit/>
          </a:bodyPr>
          <a:lstStyle>
            <a:lvl1pPr marL="0" indent="0">
              <a:buNone/>
              <a:defRPr sz="20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749116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
        <p:nvSpPr>
          <p:cNvPr id="35" name="Content Placeholder 2"/>
          <p:cNvSpPr>
            <a:spLocks noGrp="1"/>
          </p:cNvSpPr>
          <p:nvPr>
            <p:ph sz="half" idx="12"/>
          </p:nvPr>
        </p:nvSpPr>
        <p:spPr>
          <a:xfrm>
            <a:off x="5617201"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754694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pic>
        <p:nvPicPr>
          <p:cNvPr id="1027" name="Picture 3" descr="PN0150301-IMG0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01" r="50735"/>
          <a:stretch/>
        </p:blipFill>
        <p:spPr bwMode="auto">
          <a:xfrm>
            <a:off x="-3629" y="1676399"/>
            <a:ext cx="1771536"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1732505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384393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5"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25" name="Rectangle 3"/>
          <p:cNvSpPr>
            <a:spLocks noChangeArrowheads="1"/>
          </p:cNvSpPr>
          <p:nvPr userDrawn="1"/>
        </p:nvSpPr>
        <p:spPr bwMode="auto">
          <a:xfrm>
            <a:off x="1758496"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799"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p>
        </p:txBody>
      </p:sp>
      <p:grpSp>
        <p:nvGrpSpPr>
          <p:cNvPr id="4" name="Group 3"/>
          <p:cNvGrpSpPr/>
          <p:nvPr userDrawn="1"/>
        </p:nvGrpSpPr>
        <p:grpSpPr>
          <a:xfrm>
            <a:off x="411389" y="129072"/>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noEditPoints="1"/>
          </p:cNvSpPr>
          <p:nvPr userDrawn="1"/>
        </p:nvSpPr>
        <p:spPr bwMode="auto">
          <a:xfrm>
            <a:off x="-3629" y="2462893"/>
            <a:ext cx="3265714"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2" y="1510846"/>
            <a:ext cx="169182"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p:nvPr userDrawn="1"/>
        </p:nvSpPr>
        <p:spPr>
          <a:xfrm>
            <a:off x="481177" y="5632316"/>
            <a:ext cx="841910"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399224" y="5474660"/>
            <a:ext cx="1091335" cy="630942"/>
          </a:xfrm>
          <a:prstGeom prst="rect">
            <a:avLst/>
          </a:prstGeom>
          <a:noFill/>
        </p:spPr>
        <p:txBody>
          <a:bodyPr wrap="square" rtlCol="0">
            <a:spAutoFit/>
          </a:bodyPr>
          <a:lstStyle/>
          <a:p>
            <a:r>
              <a:rPr lang="en-US" sz="3500" dirty="0" err="1">
                <a:solidFill>
                  <a:schemeClr val="bg1"/>
                </a:solidFill>
                <a:latin typeface="Baskerville Old Face" panose="02020602080505020303" pitchFamily="18" charset="0"/>
              </a:rPr>
              <a:t>adws</a:t>
            </a:r>
            <a:endParaRPr lang="en-US" sz="3500" dirty="0">
              <a:solidFill>
                <a:schemeClr val="bg1"/>
              </a:solidFill>
              <a:latin typeface="Baskerville Old Face" panose="02020602080505020303" pitchFamily="18" charset="0"/>
            </a:endParaRPr>
          </a:p>
        </p:txBody>
      </p:sp>
      <p:sp>
        <p:nvSpPr>
          <p:cNvPr id="34" name="TextBox 33"/>
          <p:cNvSpPr txBox="1"/>
          <p:nvPr userDrawn="1"/>
        </p:nvSpPr>
        <p:spPr>
          <a:xfrm>
            <a:off x="157059" y="5917466"/>
            <a:ext cx="1507230" cy="338554"/>
          </a:xfrm>
          <a:prstGeom prst="rect">
            <a:avLst/>
          </a:prstGeom>
          <a:noFill/>
        </p:spPr>
        <p:txBody>
          <a:bodyPr wrap="square" rtlCol="0">
            <a:spAutoFit/>
          </a:bodyPr>
          <a:lstStyle/>
          <a:p>
            <a:pPr algn="ctr"/>
            <a:r>
              <a:rPr lang="en-US" sz="800" dirty="0">
                <a:solidFill>
                  <a:schemeClr val="tx1">
                    <a:lumMod val="65000"/>
                    <a:lumOff val="35000"/>
                  </a:schemeClr>
                </a:solidFill>
                <a:latin typeface="Estrangelo Edessa" panose="03080600000000000000" pitchFamily="66" charset="0"/>
                <a:cs typeface="Estrangelo Edessa" panose="03080600000000000000" pitchFamily="66" charset="0"/>
              </a:rPr>
              <a:t>Arkansas</a:t>
            </a:r>
            <a:r>
              <a:rPr lang="en-US" sz="800" baseline="0" dirty="0">
                <a:solidFill>
                  <a:schemeClr val="tx1">
                    <a:lumMod val="65000"/>
                    <a:lumOff val="35000"/>
                  </a:schemeClr>
                </a:solidFill>
                <a:latin typeface="Estrangelo Edessa" panose="03080600000000000000" pitchFamily="66" charset="0"/>
                <a:cs typeface="Estrangelo Edessa" panose="03080600000000000000" pitchFamily="66" charset="0"/>
              </a:rPr>
              <a:t> Department</a:t>
            </a:r>
          </a:p>
          <a:p>
            <a:pPr algn="ctr"/>
            <a:r>
              <a:rPr lang="en-US" sz="800" baseline="0" dirty="0">
                <a:solidFill>
                  <a:schemeClr val="tx1">
                    <a:lumMod val="65000"/>
                    <a:lumOff val="35000"/>
                  </a:schemeClr>
                </a:solidFill>
                <a:latin typeface="Estrangelo Edessa" panose="03080600000000000000" pitchFamily="66" charset="0"/>
                <a:cs typeface="Estrangelo Edessa" panose="03080600000000000000" pitchFamily="66" charset="0"/>
              </a:rPr>
              <a:t>of Workforce Services</a:t>
            </a:r>
          </a:p>
        </p:txBody>
      </p:sp>
      <p:sp>
        <p:nvSpPr>
          <p:cNvPr id="35" name="Content Placeholder 2"/>
          <p:cNvSpPr>
            <a:spLocks noGrp="1"/>
          </p:cNvSpPr>
          <p:nvPr>
            <p:ph sz="half" idx="12"/>
          </p:nvPr>
        </p:nvSpPr>
        <p:spPr>
          <a:xfrm>
            <a:off x="5617199"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3167915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99CC00"/>
              </a:buClr>
              <a:buSzPct val="75000"/>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FF77DE-AAC7-4FDB-AFEE-C9DE37D31497}" type="slidenum">
              <a:rPr lang="en-US" smtClean="0">
                <a:solidFill>
                  <a:prstClr val="black"/>
                </a:solidFill>
              </a:rPr>
              <a:pPr/>
              <a:t>‹#›</a:t>
            </a:fld>
            <a:endParaRPr lang="en-US">
              <a:solidFill>
                <a:prstClr val="black"/>
              </a:solidFill>
            </a:endParaRPr>
          </a:p>
        </p:txBody>
      </p:sp>
      <p:sp>
        <p:nvSpPr>
          <p:cNvPr id="7"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8" name="Subtitle 2"/>
          <p:cNvSpPr>
            <a:spLocks noGrp="1"/>
          </p:cNvSpPr>
          <p:nvPr>
            <p:ph type="subTitle" idx="13"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Tree>
    <p:extLst>
      <p:ext uri="{BB962C8B-B14F-4D97-AF65-F5344CB8AC3E}">
        <p14:creationId xmlns:p14="http://schemas.microsoft.com/office/powerpoint/2010/main" val="255675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57" name="Picture 33" descr="PN0150901-IMG0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611"/>
          <a:stretch/>
        </p:blipFill>
        <p:spPr bwMode="auto">
          <a:xfrm>
            <a:off x="-3629" y="-4990"/>
            <a:ext cx="6556829" cy="441370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 name="Rectangle 3"/>
          <p:cNvSpPr>
            <a:spLocks noChangeArrowheads="1"/>
          </p:cNvSpPr>
          <p:nvPr userDrawn="1"/>
        </p:nvSpPr>
        <p:spPr bwMode="auto">
          <a:xfrm>
            <a:off x="5874658" y="-4990"/>
            <a:ext cx="3269343" cy="4413706"/>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4"/>
          <p:cNvSpPr>
            <a:spLocks noChangeArrowheads="1"/>
          </p:cNvSpPr>
          <p:nvPr userDrawn="1"/>
        </p:nvSpPr>
        <p:spPr bwMode="auto">
          <a:xfrm>
            <a:off x="3262085" y="4408714"/>
            <a:ext cx="5881916" cy="2449286"/>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 name="Rectangle 5"/>
          <p:cNvSpPr>
            <a:spLocks noChangeArrowheads="1"/>
          </p:cNvSpPr>
          <p:nvPr userDrawn="1"/>
        </p:nvSpPr>
        <p:spPr bwMode="auto">
          <a:xfrm>
            <a:off x="-3630" y="4408714"/>
            <a:ext cx="3265715" cy="2449286"/>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1" name="Freeform 7"/>
          <p:cNvSpPr>
            <a:spLocks/>
          </p:cNvSpPr>
          <p:nvPr userDrawn="1"/>
        </p:nvSpPr>
        <p:spPr bwMode="auto">
          <a:xfrm>
            <a:off x="8974818" y="4243163"/>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9"/>
          <p:cNvSpPr>
            <a:spLocks/>
          </p:cNvSpPr>
          <p:nvPr userDrawn="1"/>
        </p:nvSpPr>
        <p:spPr bwMode="auto">
          <a:xfrm>
            <a:off x="5722711"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7"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userDrawn="1">
            <p:ph type="ctrTitle" hasCustomPrompt="1"/>
          </p:nvPr>
        </p:nvSpPr>
        <p:spPr>
          <a:xfrm>
            <a:off x="3429001" y="4724400"/>
            <a:ext cx="5245193" cy="685800"/>
          </a:xfrm>
        </p:spPr>
        <p:txBody>
          <a:bodyPr>
            <a:noAutofit/>
          </a:bodyPr>
          <a:lstStyle>
            <a:lvl1pPr>
              <a:defRPr sz="4000">
                <a:solidFill>
                  <a:schemeClr val="bg1"/>
                </a:solidFill>
              </a:defRPr>
            </a:lvl1pPr>
          </a:lstStyle>
          <a:p>
            <a:r>
              <a:rPr lang="en-US" dirty="0"/>
              <a:t>Title of the Presentation</a:t>
            </a:r>
          </a:p>
        </p:txBody>
      </p:sp>
      <p:sp>
        <p:nvSpPr>
          <p:cNvPr id="3" name="Subtitle 2"/>
          <p:cNvSpPr>
            <a:spLocks noGrp="1"/>
          </p:cNvSpPr>
          <p:nvPr userDrawn="1">
            <p:ph type="subTitle" idx="1" hasCustomPrompt="1"/>
          </p:nvPr>
        </p:nvSpPr>
        <p:spPr>
          <a:xfrm>
            <a:off x="3429001" y="5410200"/>
            <a:ext cx="5245193" cy="457200"/>
          </a:xfrm>
        </p:spPr>
        <p:txBody>
          <a:bodyPr>
            <a:normAutofit/>
          </a:bodyPr>
          <a:lstStyle>
            <a:lvl1pPr marL="0" indent="0" algn="l">
              <a:spcBef>
                <a:spcPts val="0"/>
              </a:spcBef>
              <a:buNone/>
              <a:defRPr sz="2000" cap="all" baseline="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the presentation</a:t>
            </a:r>
          </a:p>
        </p:txBody>
      </p:sp>
      <p:sp>
        <p:nvSpPr>
          <p:cNvPr id="1041" name="Text Box 34"/>
          <p:cNvSpPr txBox="1">
            <a:spLocks noChangeArrowheads="1"/>
          </p:cNvSpPr>
          <p:nvPr userDrawn="1"/>
        </p:nvSpPr>
        <p:spPr bwMode="auto">
          <a:xfrm>
            <a:off x="6141132" y="2224771"/>
            <a:ext cx="2926669" cy="80576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5000" dirty="0">
                <a:solidFill>
                  <a:srgbClr val="FFFFFE"/>
                </a:solidFill>
                <a:latin typeface="Arial Narrow"/>
                <a:cs typeface="Arial" pitchFamily="34" charset="0"/>
              </a:rPr>
              <a:t>INNOVATE</a:t>
            </a:r>
            <a:endParaRPr lang="en-US" sz="5000" dirty="0">
              <a:solidFill>
                <a:prstClr val="black"/>
              </a:solidFill>
              <a:latin typeface="Arial Narrow"/>
              <a:cs typeface="Arial" pitchFamily="34" charset="0"/>
            </a:endParaRPr>
          </a:p>
        </p:txBody>
      </p:sp>
      <p:sp>
        <p:nvSpPr>
          <p:cNvPr id="1042" name="Text Box 35"/>
          <p:cNvSpPr txBox="1">
            <a:spLocks noChangeArrowheads="1"/>
          </p:cNvSpPr>
          <p:nvPr userDrawn="1"/>
        </p:nvSpPr>
        <p:spPr bwMode="auto">
          <a:xfrm>
            <a:off x="6141131" y="2860676"/>
            <a:ext cx="2916463" cy="339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dirty="0">
                <a:solidFill>
                  <a:srgbClr val="FFFFFE"/>
                </a:solidFill>
                <a:latin typeface="Arial Narrow"/>
                <a:cs typeface="Arial" pitchFamily="34" charset="0"/>
              </a:rPr>
              <a:t>WORKFORCE DEVELOPMENT</a:t>
            </a:r>
            <a:endParaRPr lang="en-US" sz="1050" dirty="0">
              <a:solidFill>
                <a:prstClr val="black"/>
              </a:solidFill>
              <a:latin typeface="Arial Narrow"/>
              <a:cs typeface="Arial" pitchFamily="34" charset="0"/>
            </a:endParaRPr>
          </a:p>
        </p:txBody>
      </p:sp>
      <p:sp>
        <p:nvSpPr>
          <p:cNvPr id="1044" name="Rounded Rectangle 1043"/>
          <p:cNvSpPr/>
          <p:nvPr userDrawn="1"/>
        </p:nvSpPr>
        <p:spPr>
          <a:xfrm>
            <a:off x="7604465" y="676279"/>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ounded Rectangle 59"/>
          <p:cNvSpPr/>
          <p:nvPr userDrawn="1"/>
        </p:nvSpPr>
        <p:spPr>
          <a:xfrm>
            <a:off x="6902932" y="347664"/>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ounded Rectangle 60"/>
          <p:cNvSpPr/>
          <p:nvPr userDrawn="1"/>
        </p:nvSpPr>
        <p:spPr>
          <a:xfrm>
            <a:off x="7227093" y="1085856"/>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ounded Rectangle 61"/>
          <p:cNvSpPr/>
          <p:nvPr userDrawn="1"/>
        </p:nvSpPr>
        <p:spPr>
          <a:xfrm>
            <a:off x="6568054" y="1285880"/>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Freeform 10"/>
          <p:cNvSpPr>
            <a:spLocks/>
          </p:cNvSpPr>
          <p:nvPr userDrawn="1"/>
        </p:nvSpPr>
        <p:spPr bwMode="auto">
          <a:xfrm>
            <a:off x="6130926" y="2129520"/>
            <a:ext cx="197303" cy="192767"/>
          </a:xfrm>
          <a:custGeom>
            <a:avLst/>
            <a:gdLst>
              <a:gd name="T0" fmla="*/ 137460 w 137460"/>
              <a:gd name="T1" fmla="*/ 0 h 134263"/>
              <a:gd name="T2" fmla="*/ 137460 w 137460"/>
              <a:gd name="T3" fmla="*/ 134263 h 134263"/>
              <a:gd name="T4" fmla="*/ 0 w 137460"/>
              <a:gd name="T5" fmla="*/ 134263 h 134263"/>
              <a:gd name="T6" fmla="*/ 137460 w 137460"/>
              <a:gd name="T7" fmla="*/ 0 h 134263"/>
            </a:gdLst>
            <a:ahLst/>
            <a:cxnLst>
              <a:cxn ang="0">
                <a:pos x="T0" y="T1"/>
              </a:cxn>
              <a:cxn ang="0">
                <a:pos x="T2" y="T3"/>
              </a:cxn>
              <a:cxn ang="0">
                <a:pos x="T4" y="T5"/>
              </a:cxn>
              <a:cxn ang="0">
                <a:pos x="T6" y="T7"/>
              </a:cxn>
            </a:cxnLst>
            <a:rect l="0" t="0" r="r" b="b"/>
            <a:pathLst>
              <a:path w="137460" h="134263">
                <a:moveTo>
                  <a:pt x="137460" y="0"/>
                </a:moveTo>
                <a:lnTo>
                  <a:pt x="137460" y="134263"/>
                </a:lnTo>
                <a:lnTo>
                  <a:pt x="0" y="134263"/>
                </a:lnTo>
                <a:lnTo>
                  <a:pt x="137460" y="0"/>
                </a:lnTo>
                <a:close/>
              </a:path>
            </a:pathLst>
          </a:custGeom>
          <a:solidFill>
            <a:schemeClr val="accent3"/>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881965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3528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Picture Placeholder 2"/>
          <p:cNvSpPr>
            <a:spLocks noGrp="1"/>
          </p:cNvSpPr>
          <p:nvPr>
            <p:ph type="pic" idx="10"/>
          </p:nvPr>
        </p:nvSpPr>
        <p:spPr>
          <a:xfrm>
            <a:off x="5791200" y="2057400"/>
            <a:ext cx="2895600" cy="3581400"/>
          </a:xfrm>
        </p:spPr>
        <p:txBody>
          <a:bodyPr>
            <a:normAutofit/>
          </a:bodyPr>
          <a:lstStyle>
            <a:lvl1pPr marL="0" indent="0">
              <a:buNone/>
              <a:defRPr sz="20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1640748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
        <p:nvSpPr>
          <p:cNvPr id="35" name="Content Placeholder 2"/>
          <p:cNvSpPr>
            <a:spLocks noGrp="1"/>
          </p:cNvSpPr>
          <p:nvPr>
            <p:ph sz="half" idx="12"/>
          </p:nvPr>
        </p:nvSpPr>
        <p:spPr>
          <a:xfrm>
            <a:off x="5617201"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174725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pic>
        <p:nvPicPr>
          <p:cNvPr id="1027" name="Picture 3" descr="PN0150301-IMG0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01" r="50735"/>
          <a:stretch/>
        </p:blipFill>
        <p:spPr bwMode="auto">
          <a:xfrm>
            <a:off x="-3629" y="1676399"/>
            <a:ext cx="1771536"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3803675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335842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99CC00"/>
              </a:buClr>
              <a:buSzPct val="75000"/>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FF77DE-AAC7-4FDB-AFEE-C9DE37D31497}" type="slidenum">
              <a:rPr lang="en-US" smtClean="0">
                <a:solidFill>
                  <a:prstClr val="black"/>
                </a:solidFill>
              </a:rPr>
              <a:pPr/>
              <a:t>‹#›</a:t>
            </a:fld>
            <a:endParaRPr lang="en-US">
              <a:solidFill>
                <a:prstClr val="black"/>
              </a:solidFill>
            </a:endParaRPr>
          </a:p>
        </p:txBody>
      </p:sp>
      <p:sp>
        <p:nvSpPr>
          <p:cNvPr id="7"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8" name="Subtitle 2"/>
          <p:cNvSpPr>
            <a:spLocks noGrp="1"/>
          </p:cNvSpPr>
          <p:nvPr>
            <p:ph type="subTitle" idx="13"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Tree>
    <p:extLst>
      <p:ext uri="{BB962C8B-B14F-4D97-AF65-F5344CB8AC3E}">
        <p14:creationId xmlns:p14="http://schemas.microsoft.com/office/powerpoint/2010/main" val="754792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_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pic>
        <p:nvPicPr>
          <p:cNvPr id="1027" name="Picture 3" descr="PN0150301-IMG0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01" r="50735"/>
          <a:stretch/>
        </p:blipFill>
        <p:spPr bwMode="auto">
          <a:xfrm>
            <a:off x="-3629" y="1676399"/>
            <a:ext cx="1771536"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229585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_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692677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_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3528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Picture Placeholder 2"/>
          <p:cNvSpPr>
            <a:spLocks noGrp="1"/>
          </p:cNvSpPr>
          <p:nvPr>
            <p:ph type="pic" idx="10"/>
          </p:nvPr>
        </p:nvSpPr>
        <p:spPr>
          <a:xfrm>
            <a:off x="5791200" y="2057400"/>
            <a:ext cx="2895600" cy="3581400"/>
          </a:xfrm>
        </p:spPr>
        <p:txBody>
          <a:bodyPr>
            <a:normAutofit/>
          </a:bodyPr>
          <a:lstStyle>
            <a:lvl1pPr marL="0" indent="0">
              <a:buNone/>
              <a:defRPr sz="20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420874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21" name="Freeform 30"/>
          <p:cNvSpPr>
            <a:spLocks noEditPoints="1"/>
          </p:cNvSpPr>
          <p:nvPr userDrawn="1"/>
        </p:nvSpPr>
        <p:spPr bwMode="auto">
          <a:xfrm>
            <a:off x="-3629" y="2462893"/>
            <a:ext cx="3265714"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userDrawn="1"/>
        </p:nvSpPr>
        <p:spPr bwMode="auto">
          <a:xfrm>
            <a:off x="1758495"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6" name="Rectangle 3"/>
          <p:cNvSpPr>
            <a:spLocks noChangeArrowheads="1"/>
          </p:cNvSpPr>
          <p:nvPr userDrawn="1"/>
        </p:nvSpPr>
        <p:spPr bwMode="auto">
          <a:xfrm>
            <a:off x="1758496"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p>
        </p:txBody>
      </p:sp>
      <p:grpSp>
        <p:nvGrpSpPr>
          <p:cNvPr id="10" name="Group 9"/>
          <p:cNvGrpSpPr/>
          <p:nvPr userDrawn="1"/>
        </p:nvGrpSpPr>
        <p:grpSpPr>
          <a:xfrm>
            <a:off x="411389" y="129072"/>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9" name="Freeform 7"/>
          <p:cNvSpPr>
            <a:spLocks/>
          </p:cNvSpPr>
          <p:nvPr userDrawn="1"/>
        </p:nvSpPr>
        <p:spPr bwMode="auto">
          <a:xfrm>
            <a:off x="8975952" y="1510846"/>
            <a:ext cx="169182"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2196734" y="2057400"/>
            <a:ext cx="6518758"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5" y="457200"/>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3"/>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pic>
        <p:nvPicPr>
          <p:cNvPr id="1027" name="Picture 3" descr="PN0150301-IMG0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01" r="50735"/>
          <a:stretch/>
        </p:blipFill>
        <p:spPr bwMode="auto">
          <a:xfrm>
            <a:off x="-3629" y="1676399"/>
            <a:ext cx="1771536"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2" name="Rectangle 21"/>
          <p:cNvSpPr/>
          <p:nvPr userDrawn="1"/>
        </p:nvSpPr>
        <p:spPr>
          <a:xfrm>
            <a:off x="438418" y="5624696"/>
            <a:ext cx="841910"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userDrawn="1"/>
        </p:nvSpPr>
        <p:spPr>
          <a:xfrm>
            <a:off x="356465" y="5467040"/>
            <a:ext cx="1091335" cy="630942"/>
          </a:xfrm>
          <a:prstGeom prst="rect">
            <a:avLst/>
          </a:prstGeom>
          <a:noFill/>
        </p:spPr>
        <p:txBody>
          <a:bodyPr wrap="square" rtlCol="0">
            <a:spAutoFit/>
          </a:bodyPr>
          <a:lstStyle/>
          <a:p>
            <a:r>
              <a:rPr lang="en-US" sz="3500" dirty="0" err="1">
                <a:solidFill>
                  <a:schemeClr val="bg1"/>
                </a:solidFill>
                <a:latin typeface="Baskerville Old Face" panose="02020602080505020303" pitchFamily="18" charset="0"/>
              </a:rPr>
              <a:t>adws</a:t>
            </a:r>
            <a:endParaRPr lang="en-US" sz="3500" dirty="0">
              <a:solidFill>
                <a:schemeClr val="bg1"/>
              </a:solidFill>
              <a:latin typeface="Baskerville Old Face" panose="02020602080505020303" pitchFamily="18" charset="0"/>
            </a:endParaRPr>
          </a:p>
        </p:txBody>
      </p:sp>
      <p:sp>
        <p:nvSpPr>
          <p:cNvPr id="24" name="TextBox 23"/>
          <p:cNvSpPr txBox="1"/>
          <p:nvPr userDrawn="1"/>
        </p:nvSpPr>
        <p:spPr>
          <a:xfrm>
            <a:off x="114300" y="5909846"/>
            <a:ext cx="1507230" cy="338554"/>
          </a:xfrm>
          <a:prstGeom prst="rect">
            <a:avLst/>
          </a:prstGeom>
          <a:noFill/>
        </p:spPr>
        <p:txBody>
          <a:bodyPr wrap="square" rtlCol="0">
            <a:spAutoFit/>
          </a:bodyPr>
          <a:lstStyle/>
          <a:p>
            <a:pPr algn="ctr"/>
            <a:r>
              <a:rPr lang="en-US" sz="800" dirty="0">
                <a:solidFill>
                  <a:schemeClr val="tx1">
                    <a:lumMod val="65000"/>
                    <a:lumOff val="35000"/>
                  </a:schemeClr>
                </a:solidFill>
                <a:latin typeface="Estrangelo Edessa" panose="03080600000000000000" pitchFamily="66" charset="0"/>
                <a:cs typeface="Estrangelo Edessa" panose="03080600000000000000" pitchFamily="66" charset="0"/>
              </a:rPr>
              <a:t>Arkansas</a:t>
            </a:r>
            <a:r>
              <a:rPr lang="en-US" sz="800" baseline="0" dirty="0">
                <a:solidFill>
                  <a:schemeClr val="tx1">
                    <a:lumMod val="65000"/>
                    <a:lumOff val="35000"/>
                  </a:schemeClr>
                </a:solidFill>
                <a:latin typeface="Estrangelo Edessa" panose="03080600000000000000" pitchFamily="66" charset="0"/>
                <a:cs typeface="Estrangelo Edessa" panose="03080600000000000000" pitchFamily="66" charset="0"/>
              </a:rPr>
              <a:t> Department</a:t>
            </a:r>
          </a:p>
          <a:p>
            <a:pPr algn="ctr"/>
            <a:r>
              <a:rPr lang="en-US" sz="800" baseline="0" dirty="0">
                <a:solidFill>
                  <a:schemeClr val="tx1">
                    <a:lumMod val="65000"/>
                    <a:lumOff val="35000"/>
                  </a:schemeClr>
                </a:solidFill>
                <a:latin typeface="Estrangelo Edessa" panose="03080600000000000000" pitchFamily="66" charset="0"/>
                <a:cs typeface="Estrangelo Edessa" panose="03080600000000000000" pitchFamily="66" charset="0"/>
              </a:rPr>
              <a:t>of Workforce Services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57" name="Picture 33" descr="PN0150901-IMG0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611"/>
          <a:stretch/>
        </p:blipFill>
        <p:spPr bwMode="auto">
          <a:xfrm>
            <a:off x="-3629" y="-4990"/>
            <a:ext cx="6556829" cy="441370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 name="Rectangle 3"/>
          <p:cNvSpPr>
            <a:spLocks noChangeArrowheads="1"/>
          </p:cNvSpPr>
          <p:nvPr userDrawn="1"/>
        </p:nvSpPr>
        <p:spPr bwMode="auto">
          <a:xfrm>
            <a:off x="5874658" y="-4990"/>
            <a:ext cx="3269343" cy="4413706"/>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4"/>
          <p:cNvSpPr>
            <a:spLocks noChangeArrowheads="1"/>
          </p:cNvSpPr>
          <p:nvPr userDrawn="1"/>
        </p:nvSpPr>
        <p:spPr bwMode="auto">
          <a:xfrm>
            <a:off x="3262085" y="4408714"/>
            <a:ext cx="5881916" cy="2449286"/>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 name="Rectangle 5"/>
          <p:cNvSpPr>
            <a:spLocks noChangeArrowheads="1"/>
          </p:cNvSpPr>
          <p:nvPr userDrawn="1"/>
        </p:nvSpPr>
        <p:spPr bwMode="auto">
          <a:xfrm>
            <a:off x="-3630" y="4408714"/>
            <a:ext cx="3265715" cy="2449286"/>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1" name="Freeform 7"/>
          <p:cNvSpPr>
            <a:spLocks/>
          </p:cNvSpPr>
          <p:nvPr userDrawn="1"/>
        </p:nvSpPr>
        <p:spPr bwMode="auto">
          <a:xfrm>
            <a:off x="8974818" y="4243163"/>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9"/>
          <p:cNvSpPr>
            <a:spLocks/>
          </p:cNvSpPr>
          <p:nvPr userDrawn="1"/>
        </p:nvSpPr>
        <p:spPr bwMode="auto">
          <a:xfrm>
            <a:off x="5722711"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7"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userDrawn="1">
            <p:ph type="ctrTitle" hasCustomPrompt="1"/>
          </p:nvPr>
        </p:nvSpPr>
        <p:spPr>
          <a:xfrm>
            <a:off x="3429001" y="4724400"/>
            <a:ext cx="5245193" cy="685800"/>
          </a:xfrm>
        </p:spPr>
        <p:txBody>
          <a:bodyPr>
            <a:noAutofit/>
          </a:bodyPr>
          <a:lstStyle>
            <a:lvl1pPr>
              <a:defRPr sz="4000">
                <a:solidFill>
                  <a:schemeClr val="bg1"/>
                </a:solidFill>
              </a:defRPr>
            </a:lvl1pPr>
          </a:lstStyle>
          <a:p>
            <a:r>
              <a:rPr lang="en-US" dirty="0"/>
              <a:t>Title of the Presentation</a:t>
            </a:r>
          </a:p>
        </p:txBody>
      </p:sp>
      <p:sp>
        <p:nvSpPr>
          <p:cNvPr id="3" name="Subtitle 2"/>
          <p:cNvSpPr>
            <a:spLocks noGrp="1"/>
          </p:cNvSpPr>
          <p:nvPr userDrawn="1">
            <p:ph type="subTitle" idx="1" hasCustomPrompt="1"/>
          </p:nvPr>
        </p:nvSpPr>
        <p:spPr>
          <a:xfrm>
            <a:off x="3429001" y="5410200"/>
            <a:ext cx="5245193" cy="457200"/>
          </a:xfrm>
        </p:spPr>
        <p:txBody>
          <a:bodyPr>
            <a:normAutofit/>
          </a:bodyPr>
          <a:lstStyle>
            <a:lvl1pPr marL="0" indent="0" algn="l">
              <a:spcBef>
                <a:spcPts val="0"/>
              </a:spcBef>
              <a:buNone/>
              <a:defRPr sz="2000" cap="all" baseline="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the presentation</a:t>
            </a:r>
          </a:p>
        </p:txBody>
      </p:sp>
      <p:sp>
        <p:nvSpPr>
          <p:cNvPr id="1041" name="Text Box 34"/>
          <p:cNvSpPr txBox="1">
            <a:spLocks noChangeArrowheads="1"/>
          </p:cNvSpPr>
          <p:nvPr userDrawn="1"/>
        </p:nvSpPr>
        <p:spPr bwMode="auto">
          <a:xfrm>
            <a:off x="6141132" y="2224771"/>
            <a:ext cx="2926669" cy="80576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5000" dirty="0">
                <a:solidFill>
                  <a:srgbClr val="FFFFFE"/>
                </a:solidFill>
                <a:latin typeface="Arial Narrow"/>
                <a:cs typeface="Arial" pitchFamily="34" charset="0"/>
              </a:rPr>
              <a:t>INNOVATE</a:t>
            </a:r>
            <a:endParaRPr lang="en-US" sz="5000" dirty="0">
              <a:solidFill>
                <a:prstClr val="black"/>
              </a:solidFill>
              <a:latin typeface="Arial Narrow"/>
              <a:cs typeface="Arial" pitchFamily="34" charset="0"/>
            </a:endParaRPr>
          </a:p>
        </p:txBody>
      </p:sp>
      <p:sp>
        <p:nvSpPr>
          <p:cNvPr id="1042" name="Text Box 35"/>
          <p:cNvSpPr txBox="1">
            <a:spLocks noChangeArrowheads="1"/>
          </p:cNvSpPr>
          <p:nvPr userDrawn="1"/>
        </p:nvSpPr>
        <p:spPr bwMode="auto">
          <a:xfrm>
            <a:off x="6141131" y="2860676"/>
            <a:ext cx="2916463" cy="339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dirty="0">
                <a:solidFill>
                  <a:srgbClr val="FFFFFE"/>
                </a:solidFill>
                <a:latin typeface="Arial Narrow"/>
                <a:cs typeface="Arial" pitchFamily="34" charset="0"/>
              </a:rPr>
              <a:t>WORKFORCE DEVELOPMENT</a:t>
            </a:r>
            <a:endParaRPr lang="en-US" sz="1050" dirty="0">
              <a:solidFill>
                <a:prstClr val="black"/>
              </a:solidFill>
              <a:latin typeface="Arial Narrow"/>
              <a:cs typeface="Arial" pitchFamily="34" charset="0"/>
            </a:endParaRPr>
          </a:p>
        </p:txBody>
      </p:sp>
      <p:sp>
        <p:nvSpPr>
          <p:cNvPr id="1044" name="Rounded Rectangle 1043"/>
          <p:cNvSpPr/>
          <p:nvPr userDrawn="1"/>
        </p:nvSpPr>
        <p:spPr>
          <a:xfrm>
            <a:off x="7604465" y="676279"/>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ounded Rectangle 59"/>
          <p:cNvSpPr/>
          <p:nvPr userDrawn="1"/>
        </p:nvSpPr>
        <p:spPr>
          <a:xfrm>
            <a:off x="6902932" y="347664"/>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ounded Rectangle 60"/>
          <p:cNvSpPr/>
          <p:nvPr userDrawn="1"/>
        </p:nvSpPr>
        <p:spPr>
          <a:xfrm>
            <a:off x="7227093" y="1085856"/>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ounded Rectangle 61"/>
          <p:cNvSpPr/>
          <p:nvPr userDrawn="1"/>
        </p:nvSpPr>
        <p:spPr>
          <a:xfrm>
            <a:off x="6568054" y="1285880"/>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Freeform 10"/>
          <p:cNvSpPr>
            <a:spLocks/>
          </p:cNvSpPr>
          <p:nvPr userDrawn="1"/>
        </p:nvSpPr>
        <p:spPr bwMode="auto">
          <a:xfrm>
            <a:off x="6130926" y="2129520"/>
            <a:ext cx="197303" cy="192767"/>
          </a:xfrm>
          <a:custGeom>
            <a:avLst/>
            <a:gdLst>
              <a:gd name="T0" fmla="*/ 137460 w 137460"/>
              <a:gd name="T1" fmla="*/ 0 h 134263"/>
              <a:gd name="T2" fmla="*/ 137460 w 137460"/>
              <a:gd name="T3" fmla="*/ 134263 h 134263"/>
              <a:gd name="T4" fmla="*/ 0 w 137460"/>
              <a:gd name="T5" fmla="*/ 134263 h 134263"/>
              <a:gd name="T6" fmla="*/ 137460 w 137460"/>
              <a:gd name="T7" fmla="*/ 0 h 134263"/>
            </a:gdLst>
            <a:ahLst/>
            <a:cxnLst>
              <a:cxn ang="0">
                <a:pos x="T0" y="T1"/>
              </a:cxn>
              <a:cxn ang="0">
                <a:pos x="T2" y="T3"/>
              </a:cxn>
              <a:cxn ang="0">
                <a:pos x="T4" y="T5"/>
              </a:cxn>
              <a:cxn ang="0">
                <a:pos x="T6" y="T7"/>
              </a:cxn>
            </a:cxnLst>
            <a:rect l="0" t="0" r="r" b="b"/>
            <a:pathLst>
              <a:path w="137460" h="134263">
                <a:moveTo>
                  <a:pt x="137460" y="0"/>
                </a:moveTo>
                <a:lnTo>
                  <a:pt x="137460" y="134263"/>
                </a:lnTo>
                <a:lnTo>
                  <a:pt x="0" y="134263"/>
                </a:lnTo>
                <a:lnTo>
                  <a:pt x="137460" y="0"/>
                </a:lnTo>
                <a:close/>
              </a:path>
            </a:pathLst>
          </a:custGeom>
          <a:solidFill>
            <a:schemeClr val="accent3"/>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3969218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3528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Picture Placeholder 2"/>
          <p:cNvSpPr>
            <a:spLocks noGrp="1"/>
          </p:cNvSpPr>
          <p:nvPr>
            <p:ph type="pic" idx="10"/>
          </p:nvPr>
        </p:nvSpPr>
        <p:spPr>
          <a:xfrm>
            <a:off x="5791200" y="2057400"/>
            <a:ext cx="2895600" cy="3581400"/>
          </a:xfrm>
        </p:spPr>
        <p:txBody>
          <a:bodyPr>
            <a:normAutofit/>
          </a:bodyPr>
          <a:lstStyle>
            <a:lvl1pPr marL="0" indent="0">
              <a:buNone/>
              <a:defRPr sz="20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2337263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
        <p:nvSpPr>
          <p:cNvPr id="35" name="Content Placeholder 2"/>
          <p:cNvSpPr>
            <a:spLocks noGrp="1"/>
          </p:cNvSpPr>
          <p:nvPr>
            <p:ph sz="half" idx="12"/>
          </p:nvPr>
        </p:nvSpPr>
        <p:spPr>
          <a:xfrm>
            <a:off x="5617201"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429650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pic>
        <p:nvPicPr>
          <p:cNvPr id="1027" name="Picture 3" descr="PN0150301-IMG0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01" r="50735"/>
          <a:stretch/>
        </p:blipFill>
        <p:spPr bwMode="auto">
          <a:xfrm>
            <a:off x="-3629" y="1676399"/>
            <a:ext cx="1771536"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4281026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3172441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99CC00"/>
              </a:buClr>
              <a:buSzPct val="75000"/>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FF77DE-AAC7-4FDB-AFEE-C9DE37D31497}" type="slidenum">
              <a:rPr lang="en-US" smtClean="0">
                <a:solidFill>
                  <a:prstClr val="black"/>
                </a:solidFill>
              </a:rPr>
              <a:pPr/>
              <a:t>‹#›</a:t>
            </a:fld>
            <a:endParaRPr lang="en-US">
              <a:solidFill>
                <a:prstClr val="black"/>
              </a:solidFill>
            </a:endParaRPr>
          </a:p>
        </p:txBody>
      </p:sp>
      <p:sp>
        <p:nvSpPr>
          <p:cNvPr id="7"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8" name="Subtitle 2"/>
          <p:cNvSpPr>
            <a:spLocks noGrp="1"/>
          </p:cNvSpPr>
          <p:nvPr>
            <p:ph type="subTitle" idx="13"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Tree>
    <p:extLst>
      <p:ext uri="{BB962C8B-B14F-4D97-AF65-F5344CB8AC3E}">
        <p14:creationId xmlns:p14="http://schemas.microsoft.com/office/powerpoint/2010/main" val="978550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57" name="Picture 33" descr="PN0150901-IMG0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611"/>
          <a:stretch/>
        </p:blipFill>
        <p:spPr bwMode="auto">
          <a:xfrm>
            <a:off x="-3629" y="-4990"/>
            <a:ext cx="6556829" cy="441370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 name="Rectangle 3"/>
          <p:cNvSpPr>
            <a:spLocks noChangeArrowheads="1"/>
          </p:cNvSpPr>
          <p:nvPr userDrawn="1"/>
        </p:nvSpPr>
        <p:spPr bwMode="auto">
          <a:xfrm>
            <a:off x="5874658" y="-4990"/>
            <a:ext cx="3269343" cy="4413706"/>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4"/>
          <p:cNvSpPr>
            <a:spLocks noChangeArrowheads="1"/>
          </p:cNvSpPr>
          <p:nvPr userDrawn="1"/>
        </p:nvSpPr>
        <p:spPr bwMode="auto">
          <a:xfrm>
            <a:off x="3262085" y="4408714"/>
            <a:ext cx="5881916" cy="2449286"/>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 name="Rectangle 5"/>
          <p:cNvSpPr>
            <a:spLocks noChangeArrowheads="1"/>
          </p:cNvSpPr>
          <p:nvPr userDrawn="1"/>
        </p:nvSpPr>
        <p:spPr bwMode="auto">
          <a:xfrm>
            <a:off x="-3630" y="4408714"/>
            <a:ext cx="3265715" cy="2449286"/>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1" name="Freeform 7"/>
          <p:cNvSpPr>
            <a:spLocks/>
          </p:cNvSpPr>
          <p:nvPr userDrawn="1"/>
        </p:nvSpPr>
        <p:spPr bwMode="auto">
          <a:xfrm>
            <a:off x="8974818" y="4243163"/>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9"/>
          <p:cNvSpPr>
            <a:spLocks/>
          </p:cNvSpPr>
          <p:nvPr userDrawn="1"/>
        </p:nvSpPr>
        <p:spPr bwMode="auto">
          <a:xfrm>
            <a:off x="5722711"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7"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userDrawn="1">
            <p:ph type="ctrTitle" hasCustomPrompt="1"/>
          </p:nvPr>
        </p:nvSpPr>
        <p:spPr>
          <a:xfrm>
            <a:off x="3429001" y="4724400"/>
            <a:ext cx="5245193" cy="685800"/>
          </a:xfrm>
        </p:spPr>
        <p:txBody>
          <a:bodyPr>
            <a:noAutofit/>
          </a:bodyPr>
          <a:lstStyle>
            <a:lvl1pPr>
              <a:defRPr sz="4000">
                <a:solidFill>
                  <a:schemeClr val="bg1"/>
                </a:solidFill>
              </a:defRPr>
            </a:lvl1pPr>
          </a:lstStyle>
          <a:p>
            <a:r>
              <a:rPr lang="en-US" dirty="0"/>
              <a:t>Title of the Presentation</a:t>
            </a:r>
          </a:p>
        </p:txBody>
      </p:sp>
      <p:sp>
        <p:nvSpPr>
          <p:cNvPr id="3" name="Subtitle 2"/>
          <p:cNvSpPr>
            <a:spLocks noGrp="1"/>
          </p:cNvSpPr>
          <p:nvPr userDrawn="1">
            <p:ph type="subTitle" idx="1" hasCustomPrompt="1"/>
          </p:nvPr>
        </p:nvSpPr>
        <p:spPr>
          <a:xfrm>
            <a:off x="3429001" y="5410200"/>
            <a:ext cx="5245193" cy="457200"/>
          </a:xfrm>
        </p:spPr>
        <p:txBody>
          <a:bodyPr>
            <a:normAutofit/>
          </a:bodyPr>
          <a:lstStyle>
            <a:lvl1pPr marL="0" indent="0" algn="l">
              <a:spcBef>
                <a:spcPts val="0"/>
              </a:spcBef>
              <a:buNone/>
              <a:defRPr sz="2000" cap="all" baseline="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the presentation</a:t>
            </a:r>
          </a:p>
        </p:txBody>
      </p:sp>
      <p:sp>
        <p:nvSpPr>
          <p:cNvPr id="1041" name="Text Box 34"/>
          <p:cNvSpPr txBox="1">
            <a:spLocks noChangeArrowheads="1"/>
          </p:cNvSpPr>
          <p:nvPr userDrawn="1"/>
        </p:nvSpPr>
        <p:spPr bwMode="auto">
          <a:xfrm>
            <a:off x="6141132" y="2224771"/>
            <a:ext cx="2926669" cy="80576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5000" dirty="0">
                <a:solidFill>
                  <a:srgbClr val="FFFFFE"/>
                </a:solidFill>
                <a:latin typeface="Arial Narrow"/>
                <a:cs typeface="Arial" pitchFamily="34" charset="0"/>
              </a:rPr>
              <a:t>INNOVATE</a:t>
            </a:r>
            <a:endParaRPr lang="en-US" sz="5000" dirty="0">
              <a:solidFill>
                <a:prstClr val="black"/>
              </a:solidFill>
              <a:latin typeface="Arial Narrow"/>
              <a:cs typeface="Arial" pitchFamily="34" charset="0"/>
            </a:endParaRPr>
          </a:p>
        </p:txBody>
      </p:sp>
      <p:sp>
        <p:nvSpPr>
          <p:cNvPr id="1042" name="Text Box 35"/>
          <p:cNvSpPr txBox="1">
            <a:spLocks noChangeArrowheads="1"/>
          </p:cNvSpPr>
          <p:nvPr userDrawn="1"/>
        </p:nvSpPr>
        <p:spPr bwMode="auto">
          <a:xfrm>
            <a:off x="6141131" y="2860676"/>
            <a:ext cx="2916463" cy="339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dirty="0">
                <a:solidFill>
                  <a:srgbClr val="FFFFFE"/>
                </a:solidFill>
                <a:latin typeface="Arial Narrow"/>
                <a:cs typeface="Arial" pitchFamily="34" charset="0"/>
              </a:rPr>
              <a:t>WORKFORCE DEVELOPMENT</a:t>
            </a:r>
            <a:endParaRPr lang="en-US" sz="1050" dirty="0">
              <a:solidFill>
                <a:prstClr val="black"/>
              </a:solidFill>
              <a:latin typeface="Arial Narrow"/>
              <a:cs typeface="Arial" pitchFamily="34" charset="0"/>
            </a:endParaRPr>
          </a:p>
        </p:txBody>
      </p:sp>
      <p:sp>
        <p:nvSpPr>
          <p:cNvPr id="1044" name="Rounded Rectangle 1043"/>
          <p:cNvSpPr/>
          <p:nvPr userDrawn="1"/>
        </p:nvSpPr>
        <p:spPr>
          <a:xfrm>
            <a:off x="7604465" y="676279"/>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ounded Rectangle 59"/>
          <p:cNvSpPr/>
          <p:nvPr userDrawn="1"/>
        </p:nvSpPr>
        <p:spPr>
          <a:xfrm>
            <a:off x="6902932" y="347664"/>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ounded Rectangle 60"/>
          <p:cNvSpPr/>
          <p:nvPr userDrawn="1"/>
        </p:nvSpPr>
        <p:spPr>
          <a:xfrm>
            <a:off x="7227093" y="1085856"/>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ounded Rectangle 61"/>
          <p:cNvSpPr/>
          <p:nvPr userDrawn="1"/>
        </p:nvSpPr>
        <p:spPr>
          <a:xfrm>
            <a:off x="6568054" y="1285880"/>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Freeform 10"/>
          <p:cNvSpPr>
            <a:spLocks/>
          </p:cNvSpPr>
          <p:nvPr userDrawn="1"/>
        </p:nvSpPr>
        <p:spPr bwMode="auto">
          <a:xfrm>
            <a:off x="6130926" y="2129520"/>
            <a:ext cx="197303" cy="192767"/>
          </a:xfrm>
          <a:custGeom>
            <a:avLst/>
            <a:gdLst>
              <a:gd name="T0" fmla="*/ 137460 w 137460"/>
              <a:gd name="T1" fmla="*/ 0 h 134263"/>
              <a:gd name="T2" fmla="*/ 137460 w 137460"/>
              <a:gd name="T3" fmla="*/ 134263 h 134263"/>
              <a:gd name="T4" fmla="*/ 0 w 137460"/>
              <a:gd name="T5" fmla="*/ 134263 h 134263"/>
              <a:gd name="T6" fmla="*/ 137460 w 137460"/>
              <a:gd name="T7" fmla="*/ 0 h 134263"/>
            </a:gdLst>
            <a:ahLst/>
            <a:cxnLst>
              <a:cxn ang="0">
                <a:pos x="T0" y="T1"/>
              </a:cxn>
              <a:cxn ang="0">
                <a:pos x="T2" y="T3"/>
              </a:cxn>
              <a:cxn ang="0">
                <a:pos x="T4" y="T5"/>
              </a:cxn>
              <a:cxn ang="0">
                <a:pos x="T6" y="T7"/>
              </a:cxn>
            </a:cxnLst>
            <a:rect l="0" t="0" r="r" b="b"/>
            <a:pathLst>
              <a:path w="137460" h="134263">
                <a:moveTo>
                  <a:pt x="137460" y="0"/>
                </a:moveTo>
                <a:lnTo>
                  <a:pt x="137460" y="134263"/>
                </a:lnTo>
                <a:lnTo>
                  <a:pt x="0" y="134263"/>
                </a:lnTo>
                <a:lnTo>
                  <a:pt x="137460" y="0"/>
                </a:lnTo>
                <a:close/>
              </a:path>
            </a:pathLst>
          </a:custGeom>
          <a:solidFill>
            <a:schemeClr val="accent3"/>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30379152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3528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Picture Placeholder 2"/>
          <p:cNvSpPr>
            <a:spLocks noGrp="1"/>
          </p:cNvSpPr>
          <p:nvPr>
            <p:ph type="pic" idx="10"/>
          </p:nvPr>
        </p:nvSpPr>
        <p:spPr>
          <a:xfrm>
            <a:off x="5791200" y="2057400"/>
            <a:ext cx="2895600" cy="3581400"/>
          </a:xfrm>
        </p:spPr>
        <p:txBody>
          <a:bodyPr>
            <a:normAutofit/>
          </a:bodyPr>
          <a:lstStyle>
            <a:lvl1pPr marL="0" indent="0">
              <a:buNone/>
              <a:defRPr sz="20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33067010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
        <p:nvSpPr>
          <p:cNvPr id="35" name="Content Placeholder 2"/>
          <p:cNvSpPr>
            <a:spLocks noGrp="1"/>
          </p:cNvSpPr>
          <p:nvPr>
            <p:ph sz="half" idx="12"/>
          </p:nvPr>
        </p:nvSpPr>
        <p:spPr>
          <a:xfrm>
            <a:off x="5617201"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7317399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pic>
        <p:nvPicPr>
          <p:cNvPr id="1027" name="Picture 3" descr="PN0150301-IMG0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01" r="50735"/>
          <a:stretch/>
        </p:blipFill>
        <p:spPr bwMode="auto">
          <a:xfrm>
            <a:off x="-3629" y="1676399"/>
            <a:ext cx="1771536"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22305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21" name="Freeform 30"/>
          <p:cNvSpPr>
            <a:spLocks noEditPoints="1"/>
          </p:cNvSpPr>
          <p:nvPr userDrawn="1"/>
        </p:nvSpPr>
        <p:spPr bwMode="auto">
          <a:xfrm>
            <a:off x="-3629" y="2462893"/>
            <a:ext cx="3265714"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userDrawn="1"/>
        </p:nvSpPr>
        <p:spPr bwMode="auto">
          <a:xfrm>
            <a:off x="1758495"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6" name="Rectangle 3"/>
          <p:cNvSpPr>
            <a:spLocks noChangeArrowheads="1"/>
          </p:cNvSpPr>
          <p:nvPr userDrawn="1"/>
        </p:nvSpPr>
        <p:spPr bwMode="auto">
          <a:xfrm>
            <a:off x="1758496"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p>
        </p:txBody>
      </p:sp>
      <p:grpSp>
        <p:nvGrpSpPr>
          <p:cNvPr id="10" name="Group 9"/>
          <p:cNvGrpSpPr/>
          <p:nvPr userDrawn="1"/>
        </p:nvGrpSpPr>
        <p:grpSpPr>
          <a:xfrm>
            <a:off x="411389" y="129072"/>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9" name="Freeform 7"/>
          <p:cNvSpPr>
            <a:spLocks/>
          </p:cNvSpPr>
          <p:nvPr userDrawn="1"/>
        </p:nvSpPr>
        <p:spPr bwMode="auto">
          <a:xfrm>
            <a:off x="8975952" y="1510846"/>
            <a:ext cx="169182"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2196734" y="2057400"/>
            <a:ext cx="6518758"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0"/>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3"/>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sp>
        <p:nvSpPr>
          <p:cNvPr id="22" name="Rectangle 21"/>
          <p:cNvSpPr/>
          <p:nvPr userDrawn="1"/>
        </p:nvSpPr>
        <p:spPr>
          <a:xfrm>
            <a:off x="438418" y="5624696"/>
            <a:ext cx="841910"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userDrawn="1"/>
        </p:nvSpPr>
        <p:spPr>
          <a:xfrm>
            <a:off x="356465" y="5467040"/>
            <a:ext cx="1091335" cy="630942"/>
          </a:xfrm>
          <a:prstGeom prst="rect">
            <a:avLst/>
          </a:prstGeom>
          <a:noFill/>
        </p:spPr>
        <p:txBody>
          <a:bodyPr wrap="square" rtlCol="0">
            <a:spAutoFit/>
          </a:bodyPr>
          <a:lstStyle/>
          <a:p>
            <a:r>
              <a:rPr lang="en-US" sz="3500" dirty="0" err="1">
                <a:solidFill>
                  <a:schemeClr val="bg1"/>
                </a:solidFill>
                <a:latin typeface="Baskerville Old Face" panose="02020602080505020303" pitchFamily="18" charset="0"/>
              </a:rPr>
              <a:t>adws</a:t>
            </a:r>
            <a:endParaRPr lang="en-US" sz="3500" dirty="0">
              <a:solidFill>
                <a:schemeClr val="bg1"/>
              </a:solidFill>
              <a:latin typeface="Baskerville Old Face" panose="02020602080505020303" pitchFamily="18" charset="0"/>
            </a:endParaRPr>
          </a:p>
        </p:txBody>
      </p:sp>
      <p:sp>
        <p:nvSpPr>
          <p:cNvPr id="24" name="TextBox 23"/>
          <p:cNvSpPr txBox="1"/>
          <p:nvPr userDrawn="1"/>
        </p:nvSpPr>
        <p:spPr>
          <a:xfrm>
            <a:off x="114300" y="5909846"/>
            <a:ext cx="1507230" cy="338554"/>
          </a:xfrm>
          <a:prstGeom prst="rect">
            <a:avLst/>
          </a:prstGeom>
          <a:noFill/>
        </p:spPr>
        <p:txBody>
          <a:bodyPr wrap="square" rtlCol="0">
            <a:spAutoFit/>
          </a:bodyPr>
          <a:lstStyle/>
          <a:p>
            <a:pPr algn="ctr"/>
            <a:r>
              <a:rPr lang="en-US" sz="800" dirty="0">
                <a:solidFill>
                  <a:schemeClr val="tx1">
                    <a:lumMod val="65000"/>
                    <a:lumOff val="35000"/>
                  </a:schemeClr>
                </a:solidFill>
                <a:latin typeface="Estrangelo Edessa" panose="03080600000000000000" pitchFamily="66" charset="0"/>
                <a:cs typeface="Estrangelo Edessa" panose="03080600000000000000" pitchFamily="66" charset="0"/>
              </a:rPr>
              <a:t>Arkansas</a:t>
            </a:r>
            <a:r>
              <a:rPr lang="en-US" sz="800" baseline="0" dirty="0">
                <a:solidFill>
                  <a:schemeClr val="tx1">
                    <a:lumMod val="65000"/>
                    <a:lumOff val="35000"/>
                  </a:schemeClr>
                </a:solidFill>
                <a:latin typeface="Estrangelo Edessa" panose="03080600000000000000" pitchFamily="66" charset="0"/>
                <a:cs typeface="Estrangelo Edessa" panose="03080600000000000000" pitchFamily="66" charset="0"/>
              </a:rPr>
              <a:t> Department</a:t>
            </a:r>
          </a:p>
          <a:p>
            <a:pPr algn="ctr"/>
            <a:r>
              <a:rPr lang="en-US" sz="800" baseline="0" dirty="0">
                <a:solidFill>
                  <a:schemeClr val="tx1">
                    <a:lumMod val="65000"/>
                    <a:lumOff val="35000"/>
                  </a:scheme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3149956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1452330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99CC00"/>
              </a:buClr>
              <a:buSzPct val="75000"/>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FF77DE-AAC7-4FDB-AFEE-C9DE37D31497}" type="slidenum">
              <a:rPr lang="en-US" smtClean="0">
                <a:solidFill>
                  <a:prstClr val="black"/>
                </a:solidFill>
              </a:rPr>
              <a:pPr/>
              <a:t>‹#›</a:t>
            </a:fld>
            <a:endParaRPr lang="en-US">
              <a:solidFill>
                <a:prstClr val="black"/>
              </a:solidFill>
            </a:endParaRPr>
          </a:p>
        </p:txBody>
      </p:sp>
      <p:sp>
        <p:nvSpPr>
          <p:cNvPr id="7"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8" name="Subtitle 2"/>
          <p:cNvSpPr>
            <a:spLocks noGrp="1"/>
          </p:cNvSpPr>
          <p:nvPr>
            <p:ph type="subTitle" idx="13"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Tree>
    <p:extLst>
      <p:ext uri="{BB962C8B-B14F-4D97-AF65-F5344CB8AC3E}">
        <p14:creationId xmlns:p14="http://schemas.microsoft.com/office/powerpoint/2010/main" val="4013722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57" name="Picture 33" descr="PN0150901-IMG0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611"/>
          <a:stretch/>
        </p:blipFill>
        <p:spPr bwMode="auto">
          <a:xfrm>
            <a:off x="-3629" y="-4990"/>
            <a:ext cx="6556829" cy="441370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 name="Rectangle 3"/>
          <p:cNvSpPr>
            <a:spLocks noChangeArrowheads="1"/>
          </p:cNvSpPr>
          <p:nvPr userDrawn="1"/>
        </p:nvSpPr>
        <p:spPr bwMode="auto">
          <a:xfrm>
            <a:off x="5874658" y="-4990"/>
            <a:ext cx="3269343" cy="4413706"/>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4"/>
          <p:cNvSpPr>
            <a:spLocks noChangeArrowheads="1"/>
          </p:cNvSpPr>
          <p:nvPr userDrawn="1"/>
        </p:nvSpPr>
        <p:spPr bwMode="auto">
          <a:xfrm>
            <a:off x="3262085" y="4408714"/>
            <a:ext cx="5881916" cy="2449286"/>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 name="Rectangle 5"/>
          <p:cNvSpPr>
            <a:spLocks noChangeArrowheads="1"/>
          </p:cNvSpPr>
          <p:nvPr userDrawn="1"/>
        </p:nvSpPr>
        <p:spPr bwMode="auto">
          <a:xfrm>
            <a:off x="-3630" y="4408714"/>
            <a:ext cx="3265715" cy="2449286"/>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1" name="Freeform 7"/>
          <p:cNvSpPr>
            <a:spLocks/>
          </p:cNvSpPr>
          <p:nvPr userDrawn="1"/>
        </p:nvSpPr>
        <p:spPr bwMode="auto">
          <a:xfrm>
            <a:off x="8974818" y="4243163"/>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9"/>
          <p:cNvSpPr>
            <a:spLocks/>
          </p:cNvSpPr>
          <p:nvPr userDrawn="1"/>
        </p:nvSpPr>
        <p:spPr bwMode="auto">
          <a:xfrm>
            <a:off x="5722711"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7"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userDrawn="1">
            <p:ph type="ctrTitle" hasCustomPrompt="1"/>
          </p:nvPr>
        </p:nvSpPr>
        <p:spPr>
          <a:xfrm>
            <a:off x="3429001" y="4724400"/>
            <a:ext cx="5245193" cy="685800"/>
          </a:xfrm>
        </p:spPr>
        <p:txBody>
          <a:bodyPr>
            <a:noAutofit/>
          </a:bodyPr>
          <a:lstStyle>
            <a:lvl1pPr>
              <a:defRPr sz="4000">
                <a:solidFill>
                  <a:schemeClr val="bg1"/>
                </a:solidFill>
              </a:defRPr>
            </a:lvl1pPr>
          </a:lstStyle>
          <a:p>
            <a:r>
              <a:rPr lang="en-US" dirty="0"/>
              <a:t>Title of the Presentation</a:t>
            </a:r>
          </a:p>
        </p:txBody>
      </p:sp>
      <p:sp>
        <p:nvSpPr>
          <p:cNvPr id="3" name="Subtitle 2"/>
          <p:cNvSpPr>
            <a:spLocks noGrp="1"/>
          </p:cNvSpPr>
          <p:nvPr userDrawn="1">
            <p:ph type="subTitle" idx="1" hasCustomPrompt="1"/>
          </p:nvPr>
        </p:nvSpPr>
        <p:spPr>
          <a:xfrm>
            <a:off x="3429001" y="5410200"/>
            <a:ext cx="5245193" cy="457200"/>
          </a:xfrm>
        </p:spPr>
        <p:txBody>
          <a:bodyPr>
            <a:normAutofit/>
          </a:bodyPr>
          <a:lstStyle>
            <a:lvl1pPr marL="0" indent="0" algn="l">
              <a:spcBef>
                <a:spcPts val="0"/>
              </a:spcBef>
              <a:buNone/>
              <a:defRPr sz="2000" cap="all" baseline="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the presentation</a:t>
            </a:r>
          </a:p>
        </p:txBody>
      </p:sp>
      <p:sp>
        <p:nvSpPr>
          <p:cNvPr id="1041" name="Text Box 34"/>
          <p:cNvSpPr txBox="1">
            <a:spLocks noChangeArrowheads="1"/>
          </p:cNvSpPr>
          <p:nvPr userDrawn="1"/>
        </p:nvSpPr>
        <p:spPr bwMode="auto">
          <a:xfrm>
            <a:off x="6141132" y="2224771"/>
            <a:ext cx="2926669" cy="80576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5000" dirty="0">
                <a:solidFill>
                  <a:srgbClr val="FFFFFE"/>
                </a:solidFill>
                <a:latin typeface="Arial Narrow"/>
                <a:cs typeface="Arial" pitchFamily="34" charset="0"/>
              </a:rPr>
              <a:t>INNOVATE</a:t>
            </a:r>
            <a:endParaRPr lang="en-US" sz="5000" dirty="0">
              <a:solidFill>
                <a:prstClr val="black"/>
              </a:solidFill>
              <a:latin typeface="Arial Narrow"/>
              <a:cs typeface="Arial" pitchFamily="34" charset="0"/>
            </a:endParaRPr>
          </a:p>
        </p:txBody>
      </p:sp>
      <p:sp>
        <p:nvSpPr>
          <p:cNvPr id="1042" name="Text Box 35"/>
          <p:cNvSpPr txBox="1">
            <a:spLocks noChangeArrowheads="1"/>
          </p:cNvSpPr>
          <p:nvPr userDrawn="1"/>
        </p:nvSpPr>
        <p:spPr bwMode="auto">
          <a:xfrm>
            <a:off x="6141131" y="2860676"/>
            <a:ext cx="2916463" cy="339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dirty="0">
                <a:solidFill>
                  <a:srgbClr val="FFFFFE"/>
                </a:solidFill>
                <a:latin typeface="Arial Narrow"/>
                <a:cs typeface="Arial" pitchFamily="34" charset="0"/>
              </a:rPr>
              <a:t>WORKFORCE DEVELOPMENT</a:t>
            </a:r>
            <a:endParaRPr lang="en-US" sz="1050" dirty="0">
              <a:solidFill>
                <a:prstClr val="black"/>
              </a:solidFill>
              <a:latin typeface="Arial Narrow"/>
              <a:cs typeface="Arial" pitchFamily="34" charset="0"/>
            </a:endParaRPr>
          </a:p>
        </p:txBody>
      </p:sp>
      <p:sp>
        <p:nvSpPr>
          <p:cNvPr id="1044" name="Rounded Rectangle 1043"/>
          <p:cNvSpPr/>
          <p:nvPr userDrawn="1"/>
        </p:nvSpPr>
        <p:spPr>
          <a:xfrm>
            <a:off x="7604465" y="676279"/>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ounded Rectangle 59"/>
          <p:cNvSpPr/>
          <p:nvPr userDrawn="1"/>
        </p:nvSpPr>
        <p:spPr>
          <a:xfrm>
            <a:off x="6902932" y="347664"/>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ounded Rectangle 60"/>
          <p:cNvSpPr/>
          <p:nvPr userDrawn="1"/>
        </p:nvSpPr>
        <p:spPr>
          <a:xfrm>
            <a:off x="7227093" y="1085856"/>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ounded Rectangle 61"/>
          <p:cNvSpPr/>
          <p:nvPr userDrawn="1"/>
        </p:nvSpPr>
        <p:spPr>
          <a:xfrm>
            <a:off x="6568054" y="1285880"/>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Freeform 10"/>
          <p:cNvSpPr>
            <a:spLocks/>
          </p:cNvSpPr>
          <p:nvPr userDrawn="1"/>
        </p:nvSpPr>
        <p:spPr bwMode="auto">
          <a:xfrm>
            <a:off x="6130926" y="2129520"/>
            <a:ext cx="197303" cy="192767"/>
          </a:xfrm>
          <a:custGeom>
            <a:avLst/>
            <a:gdLst>
              <a:gd name="T0" fmla="*/ 137460 w 137460"/>
              <a:gd name="T1" fmla="*/ 0 h 134263"/>
              <a:gd name="T2" fmla="*/ 137460 w 137460"/>
              <a:gd name="T3" fmla="*/ 134263 h 134263"/>
              <a:gd name="T4" fmla="*/ 0 w 137460"/>
              <a:gd name="T5" fmla="*/ 134263 h 134263"/>
              <a:gd name="T6" fmla="*/ 137460 w 137460"/>
              <a:gd name="T7" fmla="*/ 0 h 134263"/>
            </a:gdLst>
            <a:ahLst/>
            <a:cxnLst>
              <a:cxn ang="0">
                <a:pos x="T0" y="T1"/>
              </a:cxn>
              <a:cxn ang="0">
                <a:pos x="T2" y="T3"/>
              </a:cxn>
              <a:cxn ang="0">
                <a:pos x="T4" y="T5"/>
              </a:cxn>
              <a:cxn ang="0">
                <a:pos x="T6" y="T7"/>
              </a:cxn>
            </a:cxnLst>
            <a:rect l="0" t="0" r="r" b="b"/>
            <a:pathLst>
              <a:path w="137460" h="134263">
                <a:moveTo>
                  <a:pt x="137460" y="0"/>
                </a:moveTo>
                <a:lnTo>
                  <a:pt x="137460" y="134263"/>
                </a:lnTo>
                <a:lnTo>
                  <a:pt x="0" y="134263"/>
                </a:lnTo>
                <a:lnTo>
                  <a:pt x="137460" y="0"/>
                </a:lnTo>
                <a:close/>
              </a:path>
            </a:pathLst>
          </a:custGeom>
          <a:solidFill>
            <a:schemeClr val="accent3"/>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4255906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3528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Picture Placeholder 2"/>
          <p:cNvSpPr>
            <a:spLocks noGrp="1"/>
          </p:cNvSpPr>
          <p:nvPr>
            <p:ph type="pic" idx="10"/>
          </p:nvPr>
        </p:nvSpPr>
        <p:spPr>
          <a:xfrm>
            <a:off x="5791200" y="2057400"/>
            <a:ext cx="2895600" cy="3581400"/>
          </a:xfrm>
        </p:spPr>
        <p:txBody>
          <a:bodyPr>
            <a:normAutofit/>
          </a:bodyPr>
          <a:lstStyle>
            <a:lvl1pPr marL="0" indent="0">
              <a:buNone/>
              <a:defRPr sz="20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35892903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
        <p:nvSpPr>
          <p:cNvPr id="35" name="Content Placeholder 2"/>
          <p:cNvSpPr>
            <a:spLocks noGrp="1"/>
          </p:cNvSpPr>
          <p:nvPr>
            <p:ph sz="half" idx="12"/>
          </p:nvPr>
        </p:nvSpPr>
        <p:spPr>
          <a:xfrm>
            <a:off x="5617201"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4010534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pic>
        <p:nvPicPr>
          <p:cNvPr id="1027" name="Picture 3" descr="PN0150301-IMG0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01" r="50735"/>
          <a:stretch/>
        </p:blipFill>
        <p:spPr bwMode="auto">
          <a:xfrm>
            <a:off x="-3629" y="1676399"/>
            <a:ext cx="1771536"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30373435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Tabl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5"/>
          <p:cNvSpPr>
            <a:spLocks noChangeArrowheads="1"/>
          </p:cNvSpPr>
          <p:nvPr userDrawn="1"/>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0" name="Group 9"/>
          <p:cNvGrpSpPr/>
          <p:nvPr userDrawn="1"/>
        </p:nvGrpSpPr>
        <p:grpSpPr>
          <a:xfrm>
            <a:off x="411389" y="129073"/>
            <a:ext cx="8640704" cy="1312207"/>
            <a:chOff x="411388" y="80728"/>
            <a:chExt cx="10553553" cy="1602699"/>
          </a:xfrm>
        </p:grpSpPr>
        <p:sp>
          <p:nvSpPr>
            <p:cNvPr id="11" name="Rounded Rectangle 10"/>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Content Placeholder 2"/>
          <p:cNvSpPr>
            <a:spLocks noGrp="1"/>
          </p:cNvSpPr>
          <p:nvPr>
            <p:ph idx="1"/>
          </p:nvPr>
        </p:nvSpPr>
        <p:spPr>
          <a:xfrm>
            <a:off x="2196734" y="2057400"/>
            <a:ext cx="6518759" cy="441960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2196736" y="457201"/>
            <a:ext cx="6475691" cy="602443"/>
          </a:xfrm>
        </p:spPr>
        <p:txBody>
          <a:bodyPr>
            <a:normAutofit/>
          </a:bodyPr>
          <a:lstStyle>
            <a:lvl1pPr>
              <a:defRPr sz="3600">
                <a:solidFill>
                  <a:schemeClr val="bg1"/>
                </a:solidFill>
              </a:defRPr>
            </a:lvl1pPr>
          </a:lstStyle>
          <a:p>
            <a:r>
              <a:rPr lang="en-US" dirty="0"/>
              <a:t>Content Page with Text and Table</a:t>
            </a:r>
          </a:p>
        </p:txBody>
      </p:sp>
      <p:sp>
        <p:nvSpPr>
          <p:cNvPr id="9" name="Subtitle 2"/>
          <p:cNvSpPr>
            <a:spLocks noGrp="1"/>
          </p:cNvSpPr>
          <p:nvPr>
            <p:ph type="subTitle" idx="11" hasCustomPrompt="1"/>
          </p:nvPr>
        </p:nvSpPr>
        <p:spPr>
          <a:xfrm>
            <a:off x="2196735" y="1059644"/>
            <a:ext cx="6475693" cy="381637"/>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sp>
        <p:nvSpPr>
          <p:cNvPr id="22" name="Rectangle 21"/>
          <p:cNvSpPr/>
          <p:nvPr userDrawn="1"/>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userDrawn="1"/>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4" name="TextBox 23"/>
          <p:cNvSpPr txBox="1"/>
          <p:nvPr userDrawn="1"/>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746477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99CC00"/>
              </a:buClr>
              <a:buSzPct val="75000"/>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FF77DE-AAC7-4FDB-AFEE-C9DE37D31497}" type="slidenum">
              <a:rPr lang="en-US" smtClean="0">
                <a:solidFill>
                  <a:prstClr val="black"/>
                </a:solidFill>
              </a:rPr>
              <a:pPr/>
              <a:t>‹#›</a:t>
            </a:fld>
            <a:endParaRPr lang="en-US">
              <a:solidFill>
                <a:prstClr val="black"/>
              </a:solidFill>
            </a:endParaRPr>
          </a:p>
        </p:txBody>
      </p:sp>
      <p:sp>
        <p:nvSpPr>
          <p:cNvPr id="7"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8" name="Subtitle 2"/>
          <p:cNvSpPr>
            <a:spLocks noGrp="1"/>
          </p:cNvSpPr>
          <p:nvPr>
            <p:ph type="subTitle" idx="13"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Tree>
    <p:extLst>
      <p:ext uri="{BB962C8B-B14F-4D97-AF65-F5344CB8AC3E}">
        <p14:creationId xmlns:p14="http://schemas.microsoft.com/office/powerpoint/2010/main" val="26625757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657932"/>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361094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99CC00"/>
              </a:buClr>
              <a:buSzPct val="75000"/>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FF77DE-AAC7-4FDB-AFEE-C9DE37D31497}" type="slidenum">
              <a:rPr lang="en-US" smtClean="0"/>
              <a:pPr/>
              <a:t>‹#›</a:t>
            </a:fld>
            <a:endParaRPr lang="en-US"/>
          </a:p>
        </p:txBody>
      </p:sp>
      <p:sp>
        <p:nvSpPr>
          <p:cNvPr id="7"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8" name="Subtitle 2"/>
          <p:cNvSpPr>
            <a:spLocks noGrp="1"/>
          </p:cNvSpPr>
          <p:nvPr>
            <p:ph type="subTitle" idx="13"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155037"/>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9481537"/>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2100165"/>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4437117"/>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325304"/>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8A87A34-81AB-432B-8DAE-1953F412C126}" type="datetimeFigureOut">
              <a:rPr lang="en-US" smtClean="0"/>
              <a:t>11/4/2021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59916368"/>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4307507"/>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8527842"/>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133428"/>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99CC00"/>
              </a:buClr>
              <a:buSzPct val="75000"/>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FF77DE-AAC7-4FDB-AFEE-C9DE37D31497}" type="slidenum">
              <a:rPr lang="en-US" smtClean="0">
                <a:solidFill>
                  <a:prstClr val="black"/>
                </a:solidFill>
              </a:rPr>
              <a:pPr/>
              <a:t>‹#›</a:t>
            </a:fld>
            <a:endParaRPr lang="en-US">
              <a:solidFill>
                <a:prstClr val="black"/>
              </a:solidFill>
            </a:endParaRPr>
          </a:p>
        </p:txBody>
      </p:sp>
      <p:sp>
        <p:nvSpPr>
          <p:cNvPr id="7"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8" name="Subtitle 2"/>
          <p:cNvSpPr>
            <a:spLocks noGrp="1"/>
          </p:cNvSpPr>
          <p:nvPr>
            <p:ph type="subTitle" idx="13"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Tree>
    <p:extLst>
      <p:ext uri="{BB962C8B-B14F-4D97-AF65-F5344CB8AC3E}">
        <p14:creationId xmlns:p14="http://schemas.microsoft.com/office/powerpoint/2010/main" val="548436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57" name="Picture 33" descr="PN0150901-IMG0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611"/>
          <a:stretch/>
        </p:blipFill>
        <p:spPr bwMode="auto">
          <a:xfrm>
            <a:off x="-3629" y="-4990"/>
            <a:ext cx="6556829" cy="441370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 name="Rectangle 3"/>
          <p:cNvSpPr>
            <a:spLocks noChangeArrowheads="1"/>
          </p:cNvSpPr>
          <p:nvPr userDrawn="1"/>
        </p:nvSpPr>
        <p:spPr bwMode="auto">
          <a:xfrm>
            <a:off x="5874658" y="-4990"/>
            <a:ext cx="3269343" cy="4413706"/>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 name="Rectangle 4"/>
          <p:cNvSpPr>
            <a:spLocks noChangeArrowheads="1"/>
          </p:cNvSpPr>
          <p:nvPr userDrawn="1"/>
        </p:nvSpPr>
        <p:spPr bwMode="auto">
          <a:xfrm>
            <a:off x="3262085" y="4408714"/>
            <a:ext cx="5881916" cy="2449286"/>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 name="Rectangle 5"/>
          <p:cNvSpPr>
            <a:spLocks noChangeArrowheads="1"/>
          </p:cNvSpPr>
          <p:nvPr userDrawn="1"/>
        </p:nvSpPr>
        <p:spPr bwMode="auto">
          <a:xfrm>
            <a:off x="-3630" y="4408714"/>
            <a:ext cx="3265715" cy="2449286"/>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1" name="Freeform 7"/>
          <p:cNvSpPr>
            <a:spLocks/>
          </p:cNvSpPr>
          <p:nvPr userDrawn="1"/>
        </p:nvSpPr>
        <p:spPr bwMode="auto">
          <a:xfrm>
            <a:off x="8974818" y="4243163"/>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9"/>
          <p:cNvSpPr>
            <a:spLocks/>
          </p:cNvSpPr>
          <p:nvPr userDrawn="1"/>
        </p:nvSpPr>
        <p:spPr bwMode="auto">
          <a:xfrm>
            <a:off x="5722711"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7"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userDrawn="1">
            <p:ph type="ctrTitle" hasCustomPrompt="1"/>
          </p:nvPr>
        </p:nvSpPr>
        <p:spPr>
          <a:xfrm>
            <a:off x="3429001" y="4724400"/>
            <a:ext cx="5245193" cy="685800"/>
          </a:xfrm>
        </p:spPr>
        <p:txBody>
          <a:bodyPr>
            <a:noAutofit/>
          </a:bodyPr>
          <a:lstStyle>
            <a:lvl1pPr>
              <a:defRPr sz="4000">
                <a:solidFill>
                  <a:schemeClr val="bg1"/>
                </a:solidFill>
              </a:defRPr>
            </a:lvl1pPr>
          </a:lstStyle>
          <a:p>
            <a:r>
              <a:rPr lang="en-US" dirty="0"/>
              <a:t>Title of the Presentation</a:t>
            </a:r>
          </a:p>
        </p:txBody>
      </p:sp>
      <p:sp>
        <p:nvSpPr>
          <p:cNvPr id="3" name="Subtitle 2"/>
          <p:cNvSpPr>
            <a:spLocks noGrp="1"/>
          </p:cNvSpPr>
          <p:nvPr userDrawn="1">
            <p:ph type="subTitle" idx="1" hasCustomPrompt="1"/>
          </p:nvPr>
        </p:nvSpPr>
        <p:spPr>
          <a:xfrm>
            <a:off x="3429001" y="5410200"/>
            <a:ext cx="5245193" cy="457200"/>
          </a:xfrm>
        </p:spPr>
        <p:txBody>
          <a:bodyPr>
            <a:normAutofit/>
          </a:bodyPr>
          <a:lstStyle>
            <a:lvl1pPr marL="0" indent="0" algn="l">
              <a:spcBef>
                <a:spcPts val="0"/>
              </a:spcBef>
              <a:buNone/>
              <a:defRPr sz="2000" cap="all" baseline="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the presentation</a:t>
            </a:r>
          </a:p>
        </p:txBody>
      </p:sp>
      <p:sp>
        <p:nvSpPr>
          <p:cNvPr id="1041" name="Text Box 34"/>
          <p:cNvSpPr txBox="1">
            <a:spLocks noChangeArrowheads="1"/>
          </p:cNvSpPr>
          <p:nvPr userDrawn="1"/>
        </p:nvSpPr>
        <p:spPr bwMode="auto">
          <a:xfrm>
            <a:off x="6141132" y="2224771"/>
            <a:ext cx="2926669" cy="80576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5000" dirty="0">
                <a:solidFill>
                  <a:srgbClr val="FFFFFE"/>
                </a:solidFill>
                <a:latin typeface="Arial Narrow"/>
                <a:cs typeface="Arial" pitchFamily="34" charset="0"/>
              </a:rPr>
              <a:t>INNOVATE</a:t>
            </a:r>
            <a:endParaRPr lang="en-US" sz="5000" dirty="0">
              <a:solidFill>
                <a:prstClr val="black"/>
              </a:solidFill>
              <a:latin typeface="Arial Narrow"/>
              <a:cs typeface="Arial" pitchFamily="34" charset="0"/>
            </a:endParaRPr>
          </a:p>
        </p:txBody>
      </p:sp>
      <p:sp>
        <p:nvSpPr>
          <p:cNvPr id="1042" name="Text Box 35"/>
          <p:cNvSpPr txBox="1">
            <a:spLocks noChangeArrowheads="1"/>
          </p:cNvSpPr>
          <p:nvPr userDrawn="1"/>
        </p:nvSpPr>
        <p:spPr bwMode="auto">
          <a:xfrm>
            <a:off x="6141131" y="2860676"/>
            <a:ext cx="2916463" cy="339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dirty="0">
                <a:solidFill>
                  <a:srgbClr val="FFFFFE"/>
                </a:solidFill>
                <a:latin typeface="Arial Narrow"/>
                <a:cs typeface="Arial" pitchFamily="34" charset="0"/>
              </a:rPr>
              <a:t>WORKFORCE DEVELOPMENT</a:t>
            </a:r>
            <a:endParaRPr lang="en-US" sz="1050" dirty="0">
              <a:solidFill>
                <a:prstClr val="black"/>
              </a:solidFill>
              <a:latin typeface="Arial Narrow"/>
              <a:cs typeface="Arial" pitchFamily="34" charset="0"/>
            </a:endParaRPr>
          </a:p>
        </p:txBody>
      </p:sp>
      <p:sp>
        <p:nvSpPr>
          <p:cNvPr id="1044" name="Rounded Rectangle 1043"/>
          <p:cNvSpPr/>
          <p:nvPr userDrawn="1"/>
        </p:nvSpPr>
        <p:spPr>
          <a:xfrm>
            <a:off x="7604465" y="676279"/>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ounded Rectangle 59"/>
          <p:cNvSpPr/>
          <p:nvPr userDrawn="1"/>
        </p:nvSpPr>
        <p:spPr>
          <a:xfrm>
            <a:off x="6902932" y="347664"/>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ounded Rectangle 60"/>
          <p:cNvSpPr/>
          <p:nvPr userDrawn="1"/>
        </p:nvSpPr>
        <p:spPr>
          <a:xfrm>
            <a:off x="7227093" y="1085856"/>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ounded Rectangle 61"/>
          <p:cNvSpPr/>
          <p:nvPr userDrawn="1"/>
        </p:nvSpPr>
        <p:spPr>
          <a:xfrm>
            <a:off x="6568054" y="1285880"/>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Freeform 10"/>
          <p:cNvSpPr>
            <a:spLocks/>
          </p:cNvSpPr>
          <p:nvPr userDrawn="1"/>
        </p:nvSpPr>
        <p:spPr bwMode="auto">
          <a:xfrm>
            <a:off x="6130926" y="2129520"/>
            <a:ext cx="197303" cy="192767"/>
          </a:xfrm>
          <a:custGeom>
            <a:avLst/>
            <a:gdLst>
              <a:gd name="T0" fmla="*/ 137460 w 137460"/>
              <a:gd name="T1" fmla="*/ 0 h 134263"/>
              <a:gd name="T2" fmla="*/ 137460 w 137460"/>
              <a:gd name="T3" fmla="*/ 134263 h 134263"/>
              <a:gd name="T4" fmla="*/ 0 w 137460"/>
              <a:gd name="T5" fmla="*/ 134263 h 134263"/>
              <a:gd name="T6" fmla="*/ 137460 w 137460"/>
              <a:gd name="T7" fmla="*/ 0 h 134263"/>
            </a:gdLst>
            <a:ahLst/>
            <a:cxnLst>
              <a:cxn ang="0">
                <a:pos x="T0" y="T1"/>
              </a:cxn>
              <a:cxn ang="0">
                <a:pos x="T2" y="T3"/>
              </a:cxn>
              <a:cxn ang="0">
                <a:pos x="T4" y="T5"/>
              </a:cxn>
              <a:cxn ang="0">
                <a:pos x="T6" y="T7"/>
              </a:cxn>
            </a:cxnLst>
            <a:rect l="0" t="0" r="r" b="b"/>
            <a:pathLst>
              <a:path w="137460" h="134263">
                <a:moveTo>
                  <a:pt x="137460" y="0"/>
                </a:moveTo>
                <a:lnTo>
                  <a:pt x="137460" y="134263"/>
                </a:lnTo>
                <a:lnTo>
                  <a:pt x="0" y="134263"/>
                </a:lnTo>
                <a:lnTo>
                  <a:pt x="137460" y="0"/>
                </a:lnTo>
                <a:close/>
              </a:path>
            </a:pathLst>
          </a:custGeom>
          <a:solidFill>
            <a:schemeClr val="accent3"/>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232001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3528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Picture Placeholder 2"/>
          <p:cNvSpPr>
            <a:spLocks noGrp="1"/>
          </p:cNvSpPr>
          <p:nvPr>
            <p:ph type="pic" idx="10"/>
          </p:nvPr>
        </p:nvSpPr>
        <p:spPr>
          <a:xfrm>
            <a:off x="5791200" y="2057400"/>
            <a:ext cx="2895600" cy="3581400"/>
          </a:xfrm>
        </p:spPr>
        <p:txBody>
          <a:bodyPr>
            <a:normAutofit/>
          </a:bodyPr>
          <a:lstStyle>
            <a:lvl1pPr marL="0" indent="0">
              <a:buNone/>
              <a:defRPr sz="20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350955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Photo">
    <p:spTree>
      <p:nvGrpSpPr>
        <p:cNvPr id="1" name=""/>
        <p:cNvGrpSpPr/>
        <p:nvPr/>
      </p:nvGrpSpPr>
      <p:grpSpPr>
        <a:xfrm>
          <a:off x="0" y="0"/>
          <a:ext cx="0" cy="0"/>
          <a:chOff x="0" y="0"/>
          <a:chExt cx="0" cy="0"/>
        </a:xfrm>
      </p:grpSpPr>
      <p:sp>
        <p:nvSpPr>
          <p:cNvPr id="33" name="Rectangle 5"/>
          <p:cNvSpPr>
            <a:spLocks noChangeArrowheads="1"/>
          </p:cNvSpPr>
          <p:nvPr userDrawn="1"/>
        </p:nvSpPr>
        <p:spPr bwMode="auto">
          <a:xfrm>
            <a:off x="1758497" y="1676400"/>
            <a:ext cx="7385503" cy="51816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5" name="Rectangle 3"/>
          <p:cNvSpPr>
            <a:spLocks noChangeArrowheads="1"/>
          </p:cNvSpPr>
          <p:nvPr userDrawn="1"/>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hasCustomPrompt="1"/>
          </p:nvPr>
        </p:nvSpPr>
        <p:spPr>
          <a:xfrm>
            <a:off x="2194560" y="457200"/>
            <a:ext cx="6477000" cy="603504"/>
          </a:xfrm>
        </p:spPr>
        <p:txBody>
          <a:bodyPr>
            <a:normAutofit/>
          </a:bodyPr>
          <a:lstStyle>
            <a:lvl1pPr>
              <a:defRPr sz="3600">
                <a:solidFill>
                  <a:schemeClr val="bg1"/>
                </a:solidFill>
              </a:defRPr>
            </a:lvl1pPr>
          </a:lstStyle>
          <a:p>
            <a:r>
              <a:rPr lang="en-US" dirty="0"/>
              <a:t>Content Page with Text and Photo</a:t>
            </a:r>
          </a:p>
        </p:txBody>
      </p:sp>
      <p:sp>
        <p:nvSpPr>
          <p:cNvPr id="3" name="Content Placeholder 2"/>
          <p:cNvSpPr>
            <a:spLocks noGrp="1"/>
          </p:cNvSpPr>
          <p:nvPr>
            <p:ph sz="half" idx="1"/>
          </p:nvPr>
        </p:nvSpPr>
        <p:spPr>
          <a:xfrm>
            <a:off x="2209801"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Subtitle 2"/>
          <p:cNvSpPr>
            <a:spLocks noGrp="1"/>
          </p:cNvSpPr>
          <p:nvPr>
            <p:ph type="subTitle" idx="11" hasCustomPrompt="1"/>
          </p:nvPr>
        </p:nvSpPr>
        <p:spPr>
          <a:xfrm>
            <a:off x="2194560" y="1057275"/>
            <a:ext cx="6477000" cy="381000"/>
          </a:xfrm>
        </p:spPr>
        <p:txBody>
          <a:bodyPr>
            <a:normAutofit/>
          </a:bodyPr>
          <a:lstStyle>
            <a:lvl1pPr marL="0" indent="0" algn="l">
              <a:buNone/>
              <a:defRPr sz="20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
        <p:nvSpPr>
          <p:cNvPr id="26" name="Rectangle 5"/>
          <p:cNvSpPr>
            <a:spLocks noChangeArrowheads="1"/>
          </p:cNvSpPr>
          <p:nvPr userDrawn="1"/>
        </p:nvSpPr>
        <p:spPr bwMode="auto">
          <a:xfrm>
            <a:off x="0" y="0"/>
            <a:ext cx="1758496" cy="68580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4" name="Group 3"/>
          <p:cNvGrpSpPr/>
          <p:nvPr userDrawn="1"/>
        </p:nvGrpSpPr>
        <p:grpSpPr>
          <a:xfrm>
            <a:off x="411389" y="129073"/>
            <a:ext cx="8640704" cy="1312207"/>
            <a:chOff x="411388" y="80728"/>
            <a:chExt cx="10553553" cy="1602699"/>
          </a:xfrm>
        </p:grpSpPr>
        <p:sp>
          <p:nvSpPr>
            <p:cNvPr id="27" name="Rounded Rectangle 26"/>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ounded Rectangle 52"/>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0"/>
          <p:cNvSpPr>
            <a:spLocks noEditPoints="1"/>
          </p:cNvSpPr>
          <p:nvPr userDrawn="1"/>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1" name="Picture 3" descr="PN0150701-IMG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6" name="Freeform 7"/>
          <p:cNvSpPr>
            <a:spLocks/>
          </p:cNvSpPr>
          <p:nvPr userDrawn="1"/>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userDrawn="1"/>
        </p:nvSpPr>
        <p:spPr>
          <a:xfrm>
            <a:off x="481178" y="563231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userDrawn="1"/>
        </p:nvSpPr>
        <p:spPr>
          <a:xfrm>
            <a:off x="399226" y="547466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34" name="TextBox 33"/>
          <p:cNvSpPr txBox="1"/>
          <p:nvPr userDrawn="1"/>
        </p:nvSpPr>
        <p:spPr>
          <a:xfrm>
            <a:off x="157059" y="591746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
        <p:nvSpPr>
          <p:cNvPr id="35" name="Content Placeholder 2"/>
          <p:cNvSpPr>
            <a:spLocks noGrp="1"/>
          </p:cNvSpPr>
          <p:nvPr>
            <p:ph sz="half" idx="12"/>
          </p:nvPr>
        </p:nvSpPr>
        <p:spPr>
          <a:xfrm>
            <a:off x="5617201" y="2057400"/>
            <a:ext cx="3124201" cy="4419600"/>
          </a:xfrm>
        </p:spPr>
        <p:txBody>
          <a:bodyPr>
            <a:normAutofit/>
          </a:bodyPr>
          <a:lstStyle>
            <a:lvl1pPr marL="0" indent="0">
              <a:lnSpc>
                <a:spcPct val="120000"/>
              </a:lnSpc>
              <a:spcBef>
                <a:spcPts val="0"/>
              </a:spcBef>
              <a:buFontTx/>
              <a:buNone/>
              <a:defRPr sz="2000">
                <a:solidFill>
                  <a:schemeClr val="accent4"/>
                </a:solidFill>
                <a:latin typeface="Calibri" panose="020F0502020204030204" pitchFamily="34" charset="0"/>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4161186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1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jpeg"/><Relationship Id="rId5" Type="http://schemas.openxmlformats.org/officeDocument/2006/relationships/slideLayout" Target="../slideLayouts/slideLayout35.xml"/><Relationship Id="rId10" Type="http://schemas.openxmlformats.org/officeDocument/2006/relationships/theme" Target="../theme/theme6.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2.xml"/><Relationship Id="rId7"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54.xml"/><Relationship Id="rId7" Type="http://schemas.openxmlformats.org/officeDocument/2006/relationships/theme" Target="../theme/theme9.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5" name="Freeform 30"/>
          <p:cNvSpPr>
            <a:spLocks noEditPoints="1"/>
          </p:cNvSpPr>
          <p:nvPr userDrawn="1"/>
        </p:nvSpPr>
        <p:spPr bwMode="auto">
          <a:xfrm>
            <a:off x="-3629" y="2462893"/>
            <a:ext cx="3265714"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userDrawn="1"/>
        </p:nvSpPr>
        <p:spPr bwMode="auto">
          <a:xfrm>
            <a:off x="1758495"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7" name="Rectangle 3"/>
          <p:cNvSpPr>
            <a:spLocks noChangeArrowheads="1"/>
          </p:cNvSpPr>
          <p:nvPr userDrawn="1"/>
        </p:nvSpPr>
        <p:spPr bwMode="auto">
          <a:xfrm>
            <a:off x="1758496"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p>
        </p:txBody>
      </p:sp>
      <p:grpSp>
        <p:nvGrpSpPr>
          <p:cNvPr id="8" name="Group 7"/>
          <p:cNvGrpSpPr/>
          <p:nvPr userDrawn="1"/>
        </p:nvGrpSpPr>
        <p:grpSpPr>
          <a:xfrm>
            <a:off x="411389" y="129072"/>
            <a:ext cx="8640704" cy="1312207"/>
            <a:chOff x="411388" y="80728"/>
            <a:chExt cx="10553553" cy="1602699"/>
          </a:xfrm>
        </p:grpSpPr>
        <p:sp>
          <p:nvSpPr>
            <p:cNvPr id="9" name="Rounded Rectangle 8"/>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9"/>
          <p:cNvSpPr>
            <a:spLocks/>
          </p:cNvSpPr>
          <p:nvPr userDrawn="1"/>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p:cNvSpPr>
          <p:nvPr userDrawn="1"/>
        </p:nvSpPr>
        <p:spPr bwMode="auto">
          <a:xfrm>
            <a:off x="8975952" y="1510846"/>
            <a:ext cx="169182"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2196736" y="616757"/>
            <a:ext cx="6475692" cy="602443"/>
          </a:xfrm>
          <a:prstGeom prst="rect">
            <a:avLst/>
          </a:prstGeom>
        </p:spPr>
        <p:txBody>
          <a:bodyPr vert="horz" lIns="91440" tIns="45720" rIns="91440" bIns="45720" rtlCol="0" anchor="t">
            <a:normAutofit/>
          </a:bodyPr>
          <a:lstStyle/>
          <a:p>
            <a:r>
              <a:rPr lang="en-US" dirty="0"/>
              <a:t>Content Page with Text and Photo</a:t>
            </a:r>
          </a:p>
        </p:txBody>
      </p:sp>
      <p:sp>
        <p:nvSpPr>
          <p:cNvPr id="3" name="Text Placeholder 2"/>
          <p:cNvSpPr>
            <a:spLocks noGrp="1"/>
          </p:cNvSpPr>
          <p:nvPr>
            <p:ph type="body" idx="1"/>
          </p:nvPr>
        </p:nvSpPr>
        <p:spPr>
          <a:xfrm>
            <a:off x="2196736" y="2057400"/>
            <a:ext cx="6518756"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7" name="Picture 3" descr="PN0150701-IMG05"/>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1" name="Rectangle 20"/>
          <p:cNvSpPr/>
          <p:nvPr userDrawn="1"/>
        </p:nvSpPr>
        <p:spPr>
          <a:xfrm>
            <a:off x="438418" y="5624696"/>
            <a:ext cx="841910"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userDrawn="1"/>
        </p:nvSpPr>
        <p:spPr>
          <a:xfrm>
            <a:off x="356465" y="5467040"/>
            <a:ext cx="1091335" cy="630942"/>
          </a:xfrm>
          <a:prstGeom prst="rect">
            <a:avLst/>
          </a:prstGeom>
          <a:noFill/>
        </p:spPr>
        <p:txBody>
          <a:bodyPr wrap="square" rtlCol="0">
            <a:spAutoFit/>
          </a:bodyPr>
          <a:lstStyle/>
          <a:p>
            <a:r>
              <a:rPr lang="en-US" sz="3500" dirty="0" err="1">
                <a:solidFill>
                  <a:schemeClr val="bg1"/>
                </a:solidFill>
                <a:latin typeface="Baskerville Old Face" panose="02020602080505020303" pitchFamily="18" charset="0"/>
              </a:rPr>
              <a:t>adws</a:t>
            </a:r>
            <a:endParaRPr lang="en-US" sz="3500" dirty="0">
              <a:solidFill>
                <a:schemeClr val="bg1"/>
              </a:solidFill>
              <a:latin typeface="Baskerville Old Face" panose="02020602080505020303" pitchFamily="18" charset="0"/>
            </a:endParaRPr>
          </a:p>
        </p:txBody>
      </p:sp>
      <p:sp>
        <p:nvSpPr>
          <p:cNvPr id="23" name="TextBox 22"/>
          <p:cNvSpPr txBox="1"/>
          <p:nvPr userDrawn="1"/>
        </p:nvSpPr>
        <p:spPr>
          <a:xfrm>
            <a:off x="114300" y="5909846"/>
            <a:ext cx="1507230" cy="338554"/>
          </a:xfrm>
          <a:prstGeom prst="rect">
            <a:avLst/>
          </a:prstGeom>
          <a:noFill/>
        </p:spPr>
        <p:txBody>
          <a:bodyPr wrap="square" rtlCol="0">
            <a:spAutoFit/>
          </a:bodyPr>
          <a:lstStyle/>
          <a:p>
            <a:pPr algn="ctr"/>
            <a:r>
              <a:rPr lang="en-US" sz="800" dirty="0">
                <a:solidFill>
                  <a:schemeClr val="tx1">
                    <a:lumMod val="65000"/>
                    <a:lumOff val="35000"/>
                  </a:schemeClr>
                </a:solidFill>
                <a:latin typeface="Estrangelo Edessa" panose="03080600000000000000" pitchFamily="66" charset="0"/>
                <a:cs typeface="Estrangelo Edessa" panose="03080600000000000000" pitchFamily="66" charset="0"/>
              </a:rPr>
              <a:t>Arkansas</a:t>
            </a:r>
            <a:r>
              <a:rPr lang="en-US" sz="800" baseline="0" dirty="0">
                <a:solidFill>
                  <a:schemeClr val="tx1">
                    <a:lumMod val="65000"/>
                    <a:lumOff val="35000"/>
                  </a:schemeClr>
                </a:solidFill>
                <a:latin typeface="Estrangelo Edessa" panose="03080600000000000000" pitchFamily="66" charset="0"/>
                <a:cs typeface="Estrangelo Edessa" panose="03080600000000000000" pitchFamily="66" charset="0"/>
              </a:rPr>
              <a:t> Department</a:t>
            </a:r>
          </a:p>
          <a:p>
            <a:pPr algn="ctr"/>
            <a:r>
              <a:rPr lang="en-US" sz="800" baseline="0" dirty="0">
                <a:solidFill>
                  <a:schemeClr val="tx1">
                    <a:lumMod val="65000"/>
                    <a:lumOff val="35000"/>
                  </a:schemeClr>
                </a:solidFill>
                <a:latin typeface="Estrangelo Edessa" panose="03080600000000000000" pitchFamily="66" charset="0"/>
                <a:cs typeface="Estrangelo Edessa" panose="03080600000000000000" pitchFamily="66" charset="0"/>
              </a:rPr>
              <a:t>of Workforce Services</a:t>
            </a:r>
          </a:p>
        </p:txBody>
      </p:sp>
    </p:spTree>
  </p:cSld>
  <p:clrMap bg1="lt1" tx1="dk1" bg2="lt2" tx2="dk2" accent1="accent1" accent2="accent2" accent3="accent3" accent4="accent4" accent5="accent5" accent6="accent6" hlink="hlink" folHlink="folHlink"/>
  <p:sldLayoutIdLst>
    <p:sldLayoutId id="2147483716" r:id="rId1"/>
    <p:sldLayoutId id="2147483719" r:id="rId2"/>
    <p:sldLayoutId id="2147483722" r:id="rId3"/>
    <p:sldLayoutId id="2147483717" r:id="rId4"/>
    <p:sldLayoutId id="2147483720" r:id="rId5"/>
    <p:sldLayoutId id="2147483721" r:id="rId6"/>
  </p:sldLayoutIdLst>
  <p:hf hdr="0" ftr="0" dt="0"/>
  <p:txStyles>
    <p:titleStyle>
      <a:lvl1pPr algn="l" defTabSz="914400" rtl="0" eaLnBrk="1" latinLnBrk="0" hangingPunct="1">
        <a:spcBef>
          <a:spcPct val="0"/>
        </a:spcBef>
        <a:buNone/>
        <a:defRPr sz="36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2"/>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EF792F"/>
        </a:buClr>
        <a:buFont typeface="Courier New" panose="02070309020205020404" pitchFamily="49" charset="0"/>
        <a:buChar char="o"/>
        <a:defRPr sz="2000" kern="1200">
          <a:solidFill>
            <a:schemeClr val="tx2"/>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5E48206-6208-4002-9AF5-B38F54CDB384}" type="datetimeFigureOut">
              <a:rPr lang="en-US" dirty="0"/>
              <a:t>11/4/2021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98750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32"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5" name="Freeform 30"/>
          <p:cNvSpPr>
            <a:spLocks noEditPoints="1"/>
          </p:cNvSpPr>
          <p:nvPr/>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Rectangle 5"/>
          <p:cNvSpPr>
            <a:spLocks noChangeArrowheads="1"/>
          </p:cNvSpPr>
          <p:nvPr/>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 name="Rectangle 3"/>
          <p:cNvSpPr>
            <a:spLocks noChangeArrowheads="1"/>
          </p:cNvSpPr>
          <p:nvPr/>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8" name="Group 7"/>
          <p:cNvGrpSpPr/>
          <p:nvPr/>
        </p:nvGrpSpPr>
        <p:grpSpPr>
          <a:xfrm>
            <a:off x="411389" y="129073"/>
            <a:ext cx="8640704" cy="1312207"/>
            <a:chOff x="411388" y="80728"/>
            <a:chExt cx="10553553" cy="1602699"/>
          </a:xfrm>
        </p:grpSpPr>
        <p:sp>
          <p:nvSpPr>
            <p:cNvPr id="9" name="Rounded Rectangle 8"/>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Freeform 9"/>
          <p:cNvSpPr>
            <a:spLocks/>
          </p:cNvSpPr>
          <p:nvPr/>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7"/>
          <p:cNvSpPr>
            <a:spLocks/>
          </p:cNvSpPr>
          <p:nvPr/>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Placeholder 1"/>
          <p:cNvSpPr>
            <a:spLocks noGrp="1"/>
          </p:cNvSpPr>
          <p:nvPr>
            <p:ph type="title"/>
          </p:nvPr>
        </p:nvSpPr>
        <p:spPr>
          <a:xfrm>
            <a:off x="2196737" y="616758"/>
            <a:ext cx="6475692" cy="602443"/>
          </a:xfrm>
          <a:prstGeom prst="rect">
            <a:avLst/>
          </a:prstGeom>
        </p:spPr>
        <p:txBody>
          <a:bodyPr vert="horz" lIns="91440" tIns="45720" rIns="91440" bIns="45720" rtlCol="0" anchor="t">
            <a:normAutofit/>
          </a:bodyPr>
          <a:lstStyle/>
          <a:p>
            <a:r>
              <a:rPr lang="en-US" dirty="0"/>
              <a:t>Content Page with Text and Photo</a:t>
            </a:r>
          </a:p>
        </p:txBody>
      </p:sp>
      <p:sp>
        <p:nvSpPr>
          <p:cNvPr id="3" name="Text Placeholder 2"/>
          <p:cNvSpPr>
            <a:spLocks noGrp="1"/>
          </p:cNvSpPr>
          <p:nvPr>
            <p:ph type="body" idx="1"/>
          </p:nvPr>
        </p:nvSpPr>
        <p:spPr>
          <a:xfrm>
            <a:off x="2196737" y="2057400"/>
            <a:ext cx="6518756"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7" name="Picture 3" descr="PN0150701-IMG05"/>
          <p:cNvPicPr>
            <a:picLocks noChangeAspect="1" noChangeArrowheads="1"/>
          </p:cNvPicPr>
          <p:nvPr/>
        </p:nvPicPr>
        <p:blipFill>
          <a:blip r:embed="rId8"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1" name="Rectangle 20"/>
          <p:cNvSpPr/>
          <p:nvPr/>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3" name="TextBox 22"/>
          <p:cNvSpPr txBox="1"/>
          <p:nvPr/>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309846450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hf hdr="0" ftr="0" dt="0"/>
  <p:txStyles>
    <p:titleStyle>
      <a:lvl1pPr algn="l" defTabSz="914400" rtl="0" eaLnBrk="1" latinLnBrk="0" hangingPunct="1">
        <a:spcBef>
          <a:spcPct val="0"/>
        </a:spcBef>
        <a:buNone/>
        <a:defRPr sz="36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2"/>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EF792F"/>
        </a:buClr>
        <a:buFont typeface="Courier New" panose="02070309020205020404" pitchFamily="49" charset="0"/>
        <a:buChar char="o"/>
        <a:defRPr sz="2000" kern="1200">
          <a:solidFill>
            <a:schemeClr val="tx2"/>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5" name="Freeform 30"/>
          <p:cNvSpPr>
            <a:spLocks noEditPoints="1"/>
          </p:cNvSpPr>
          <p:nvPr/>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Rectangle 5"/>
          <p:cNvSpPr>
            <a:spLocks noChangeArrowheads="1"/>
          </p:cNvSpPr>
          <p:nvPr/>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 name="Rectangle 3"/>
          <p:cNvSpPr>
            <a:spLocks noChangeArrowheads="1"/>
          </p:cNvSpPr>
          <p:nvPr/>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8" name="Group 7"/>
          <p:cNvGrpSpPr/>
          <p:nvPr/>
        </p:nvGrpSpPr>
        <p:grpSpPr>
          <a:xfrm>
            <a:off x="411389" y="129073"/>
            <a:ext cx="8640704" cy="1312207"/>
            <a:chOff x="411388" y="80728"/>
            <a:chExt cx="10553553" cy="1602699"/>
          </a:xfrm>
        </p:grpSpPr>
        <p:sp>
          <p:nvSpPr>
            <p:cNvPr id="9" name="Rounded Rectangle 8"/>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Freeform 9"/>
          <p:cNvSpPr>
            <a:spLocks/>
          </p:cNvSpPr>
          <p:nvPr/>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7"/>
          <p:cNvSpPr>
            <a:spLocks/>
          </p:cNvSpPr>
          <p:nvPr/>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Placeholder 1"/>
          <p:cNvSpPr>
            <a:spLocks noGrp="1"/>
          </p:cNvSpPr>
          <p:nvPr>
            <p:ph type="title"/>
          </p:nvPr>
        </p:nvSpPr>
        <p:spPr>
          <a:xfrm>
            <a:off x="2196737" y="616758"/>
            <a:ext cx="6475692" cy="602443"/>
          </a:xfrm>
          <a:prstGeom prst="rect">
            <a:avLst/>
          </a:prstGeom>
        </p:spPr>
        <p:txBody>
          <a:bodyPr vert="horz" lIns="91440" tIns="45720" rIns="91440" bIns="45720" rtlCol="0" anchor="t">
            <a:normAutofit/>
          </a:bodyPr>
          <a:lstStyle/>
          <a:p>
            <a:r>
              <a:rPr lang="en-US" dirty="0"/>
              <a:t>Content Page with Text and Photo</a:t>
            </a:r>
          </a:p>
        </p:txBody>
      </p:sp>
      <p:sp>
        <p:nvSpPr>
          <p:cNvPr id="3" name="Text Placeholder 2"/>
          <p:cNvSpPr>
            <a:spLocks noGrp="1"/>
          </p:cNvSpPr>
          <p:nvPr>
            <p:ph type="body" idx="1"/>
          </p:nvPr>
        </p:nvSpPr>
        <p:spPr>
          <a:xfrm>
            <a:off x="2196737" y="2057400"/>
            <a:ext cx="6518756"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7" name="Picture 3" descr="PN0150701-IMG05"/>
          <p:cNvPicPr>
            <a:picLocks noChangeAspect="1" noChangeArrowheads="1"/>
          </p:cNvPicPr>
          <p:nvPr/>
        </p:nvPicPr>
        <p:blipFill>
          <a:blip r:embed="rId8"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1" name="Rectangle 20"/>
          <p:cNvSpPr/>
          <p:nvPr/>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3" name="TextBox 22"/>
          <p:cNvSpPr txBox="1"/>
          <p:nvPr/>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369195879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Lst>
  <p:hf hdr="0" ftr="0" dt="0"/>
  <p:txStyles>
    <p:titleStyle>
      <a:lvl1pPr algn="l" defTabSz="914400" rtl="0" eaLnBrk="1" latinLnBrk="0" hangingPunct="1">
        <a:spcBef>
          <a:spcPct val="0"/>
        </a:spcBef>
        <a:buNone/>
        <a:defRPr sz="36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2"/>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EF792F"/>
        </a:buClr>
        <a:buFont typeface="Courier New" panose="02070309020205020404" pitchFamily="49" charset="0"/>
        <a:buChar char="o"/>
        <a:defRPr sz="2000" kern="1200">
          <a:solidFill>
            <a:schemeClr val="tx2"/>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5" name="Freeform 30"/>
          <p:cNvSpPr>
            <a:spLocks noEditPoints="1"/>
          </p:cNvSpPr>
          <p:nvPr/>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Rectangle 5"/>
          <p:cNvSpPr>
            <a:spLocks noChangeArrowheads="1"/>
          </p:cNvSpPr>
          <p:nvPr/>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 name="Rectangle 3"/>
          <p:cNvSpPr>
            <a:spLocks noChangeArrowheads="1"/>
          </p:cNvSpPr>
          <p:nvPr/>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8" name="Group 7"/>
          <p:cNvGrpSpPr/>
          <p:nvPr/>
        </p:nvGrpSpPr>
        <p:grpSpPr>
          <a:xfrm>
            <a:off x="411389" y="129073"/>
            <a:ext cx="8640704" cy="1312207"/>
            <a:chOff x="411388" y="80728"/>
            <a:chExt cx="10553553" cy="1602699"/>
          </a:xfrm>
        </p:grpSpPr>
        <p:sp>
          <p:nvSpPr>
            <p:cNvPr id="9" name="Rounded Rectangle 8"/>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Freeform 9"/>
          <p:cNvSpPr>
            <a:spLocks/>
          </p:cNvSpPr>
          <p:nvPr/>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7"/>
          <p:cNvSpPr>
            <a:spLocks/>
          </p:cNvSpPr>
          <p:nvPr/>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Placeholder 1"/>
          <p:cNvSpPr>
            <a:spLocks noGrp="1"/>
          </p:cNvSpPr>
          <p:nvPr>
            <p:ph type="title"/>
          </p:nvPr>
        </p:nvSpPr>
        <p:spPr>
          <a:xfrm>
            <a:off x="2196737" y="616758"/>
            <a:ext cx="6475692" cy="602443"/>
          </a:xfrm>
          <a:prstGeom prst="rect">
            <a:avLst/>
          </a:prstGeom>
        </p:spPr>
        <p:txBody>
          <a:bodyPr vert="horz" lIns="91440" tIns="45720" rIns="91440" bIns="45720" rtlCol="0" anchor="t">
            <a:normAutofit/>
          </a:bodyPr>
          <a:lstStyle/>
          <a:p>
            <a:r>
              <a:rPr lang="en-US" dirty="0"/>
              <a:t>Content Page with Text and Photo</a:t>
            </a:r>
          </a:p>
        </p:txBody>
      </p:sp>
      <p:sp>
        <p:nvSpPr>
          <p:cNvPr id="3" name="Text Placeholder 2"/>
          <p:cNvSpPr>
            <a:spLocks noGrp="1"/>
          </p:cNvSpPr>
          <p:nvPr>
            <p:ph type="body" idx="1"/>
          </p:nvPr>
        </p:nvSpPr>
        <p:spPr>
          <a:xfrm>
            <a:off x="2196737" y="2057400"/>
            <a:ext cx="6518756"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7" name="Picture 3" descr="PN0150701-IMG05"/>
          <p:cNvPicPr>
            <a:picLocks noChangeAspect="1" noChangeArrowheads="1"/>
          </p:cNvPicPr>
          <p:nvPr/>
        </p:nvPicPr>
        <p:blipFill>
          <a:blip r:embed="rId8"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1" name="Rectangle 20"/>
          <p:cNvSpPr/>
          <p:nvPr/>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3" name="TextBox 22"/>
          <p:cNvSpPr txBox="1"/>
          <p:nvPr/>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382198683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hf hdr="0" ftr="0" dt="0"/>
  <p:txStyles>
    <p:titleStyle>
      <a:lvl1pPr algn="l" defTabSz="914400" rtl="0" eaLnBrk="1" latinLnBrk="0" hangingPunct="1">
        <a:spcBef>
          <a:spcPct val="0"/>
        </a:spcBef>
        <a:buNone/>
        <a:defRPr sz="36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2"/>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EF792F"/>
        </a:buClr>
        <a:buFont typeface="Courier New" panose="02070309020205020404" pitchFamily="49" charset="0"/>
        <a:buChar char="o"/>
        <a:defRPr sz="2000" kern="1200">
          <a:solidFill>
            <a:schemeClr val="tx2"/>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5" name="Freeform 30"/>
          <p:cNvSpPr>
            <a:spLocks noEditPoints="1"/>
          </p:cNvSpPr>
          <p:nvPr/>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Rectangle 5"/>
          <p:cNvSpPr>
            <a:spLocks noChangeArrowheads="1"/>
          </p:cNvSpPr>
          <p:nvPr/>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 name="Rectangle 3"/>
          <p:cNvSpPr>
            <a:spLocks noChangeArrowheads="1"/>
          </p:cNvSpPr>
          <p:nvPr/>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8" name="Group 7"/>
          <p:cNvGrpSpPr/>
          <p:nvPr/>
        </p:nvGrpSpPr>
        <p:grpSpPr>
          <a:xfrm>
            <a:off x="411389" y="129073"/>
            <a:ext cx="8640704" cy="1312207"/>
            <a:chOff x="411388" y="80728"/>
            <a:chExt cx="10553553" cy="1602699"/>
          </a:xfrm>
        </p:grpSpPr>
        <p:sp>
          <p:nvSpPr>
            <p:cNvPr id="9" name="Rounded Rectangle 8"/>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Freeform 9"/>
          <p:cNvSpPr>
            <a:spLocks/>
          </p:cNvSpPr>
          <p:nvPr/>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7"/>
          <p:cNvSpPr>
            <a:spLocks/>
          </p:cNvSpPr>
          <p:nvPr/>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Placeholder 1"/>
          <p:cNvSpPr>
            <a:spLocks noGrp="1"/>
          </p:cNvSpPr>
          <p:nvPr>
            <p:ph type="title"/>
          </p:nvPr>
        </p:nvSpPr>
        <p:spPr>
          <a:xfrm>
            <a:off x="2196737" y="616758"/>
            <a:ext cx="6475692" cy="602443"/>
          </a:xfrm>
          <a:prstGeom prst="rect">
            <a:avLst/>
          </a:prstGeom>
        </p:spPr>
        <p:txBody>
          <a:bodyPr vert="horz" lIns="91440" tIns="45720" rIns="91440" bIns="45720" rtlCol="0" anchor="t">
            <a:normAutofit/>
          </a:bodyPr>
          <a:lstStyle/>
          <a:p>
            <a:r>
              <a:rPr lang="en-US" dirty="0"/>
              <a:t>Content Page with Text and Photo</a:t>
            </a:r>
          </a:p>
        </p:txBody>
      </p:sp>
      <p:sp>
        <p:nvSpPr>
          <p:cNvPr id="3" name="Text Placeholder 2"/>
          <p:cNvSpPr>
            <a:spLocks noGrp="1"/>
          </p:cNvSpPr>
          <p:nvPr>
            <p:ph type="body" idx="1"/>
          </p:nvPr>
        </p:nvSpPr>
        <p:spPr>
          <a:xfrm>
            <a:off x="2196737" y="2057400"/>
            <a:ext cx="6518756"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7" name="Picture 3" descr="PN0150701-IMG05"/>
          <p:cNvPicPr>
            <a:picLocks noChangeAspect="1" noChangeArrowheads="1"/>
          </p:cNvPicPr>
          <p:nvPr/>
        </p:nvPicPr>
        <p:blipFill>
          <a:blip r:embed="rId8"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1" name="Rectangle 20"/>
          <p:cNvSpPr/>
          <p:nvPr/>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3" name="TextBox 22"/>
          <p:cNvSpPr txBox="1"/>
          <p:nvPr/>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265325079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hf hdr="0" ftr="0" dt="0"/>
  <p:txStyles>
    <p:titleStyle>
      <a:lvl1pPr algn="l" defTabSz="914400" rtl="0" eaLnBrk="1" latinLnBrk="0" hangingPunct="1">
        <a:spcBef>
          <a:spcPct val="0"/>
        </a:spcBef>
        <a:buNone/>
        <a:defRPr sz="36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2"/>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EF792F"/>
        </a:buClr>
        <a:buFont typeface="Courier New" panose="02070309020205020404" pitchFamily="49" charset="0"/>
        <a:buChar char="o"/>
        <a:defRPr sz="2000" kern="1200">
          <a:solidFill>
            <a:schemeClr val="tx2"/>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5" name="Freeform 30"/>
          <p:cNvSpPr>
            <a:spLocks noEditPoints="1"/>
          </p:cNvSpPr>
          <p:nvPr/>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Rectangle 5"/>
          <p:cNvSpPr>
            <a:spLocks noChangeArrowheads="1"/>
          </p:cNvSpPr>
          <p:nvPr/>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 name="Rectangle 3"/>
          <p:cNvSpPr>
            <a:spLocks noChangeArrowheads="1"/>
          </p:cNvSpPr>
          <p:nvPr/>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8" name="Group 7"/>
          <p:cNvGrpSpPr/>
          <p:nvPr/>
        </p:nvGrpSpPr>
        <p:grpSpPr>
          <a:xfrm>
            <a:off x="411389" y="129073"/>
            <a:ext cx="8640704" cy="1312207"/>
            <a:chOff x="411388" y="80728"/>
            <a:chExt cx="10553553" cy="1602699"/>
          </a:xfrm>
        </p:grpSpPr>
        <p:sp>
          <p:nvSpPr>
            <p:cNvPr id="9" name="Rounded Rectangle 8"/>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Freeform 9"/>
          <p:cNvSpPr>
            <a:spLocks/>
          </p:cNvSpPr>
          <p:nvPr/>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7"/>
          <p:cNvSpPr>
            <a:spLocks/>
          </p:cNvSpPr>
          <p:nvPr/>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Placeholder 1"/>
          <p:cNvSpPr>
            <a:spLocks noGrp="1"/>
          </p:cNvSpPr>
          <p:nvPr>
            <p:ph type="title"/>
          </p:nvPr>
        </p:nvSpPr>
        <p:spPr>
          <a:xfrm>
            <a:off x="2196737" y="616758"/>
            <a:ext cx="6475692" cy="602443"/>
          </a:xfrm>
          <a:prstGeom prst="rect">
            <a:avLst/>
          </a:prstGeom>
        </p:spPr>
        <p:txBody>
          <a:bodyPr vert="horz" lIns="91440" tIns="45720" rIns="91440" bIns="45720" rtlCol="0" anchor="t">
            <a:normAutofit/>
          </a:bodyPr>
          <a:lstStyle/>
          <a:p>
            <a:r>
              <a:rPr lang="en-US" dirty="0"/>
              <a:t>Content Page with Text and Photo</a:t>
            </a:r>
          </a:p>
        </p:txBody>
      </p:sp>
      <p:sp>
        <p:nvSpPr>
          <p:cNvPr id="3" name="Text Placeholder 2"/>
          <p:cNvSpPr>
            <a:spLocks noGrp="1"/>
          </p:cNvSpPr>
          <p:nvPr>
            <p:ph type="body" idx="1"/>
          </p:nvPr>
        </p:nvSpPr>
        <p:spPr>
          <a:xfrm>
            <a:off x="2196737" y="2057400"/>
            <a:ext cx="6518756"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7" name="Picture 3" descr="PN0150701-IMG05"/>
          <p:cNvPicPr>
            <a:picLocks noChangeAspect="1" noChangeArrowheads="1"/>
          </p:cNvPicPr>
          <p:nvPr/>
        </p:nvPicPr>
        <p:blipFill>
          <a:blip r:embed="rId11"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1" name="Rectangle 20"/>
          <p:cNvSpPr/>
          <p:nvPr/>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3" name="TextBox 22"/>
          <p:cNvSpPr txBox="1"/>
          <p:nvPr/>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194506471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92" r:id="rId7"/>
    <p:sldLayoutId id="2147483793" r:id="rId8"/>
    <p:sldLayoutId id="2147483801" r:id="rId9"/>
  </p:sldLayoutIdLst>
  <p:hf hdr="0" ftr="0" dt="0"/>
  <p:txStyles>
    <p:titleStyle>
      <a:lvl1pPr algn="l" defTabSz="914400" rtl="0" eaLnBrk="1" latinLnBrk="0" hangingPunct="1">
        <a:spcBef>
          <a:spcPct val="0"/>
        </a:spcBef>
        <a:buNone/>
        <a:defRPr sz="36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2"/>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EF792F"/>
        </a:buClr>
        <a:buFont typeface="Courier New" panose="02070309020205020404" pitchFamily="49" charset="0"/>
        <a:buChar char="o"/>
        <a:defRPr sz="2000" kern="1200">
          <a:solidFill>
            <a:schemeClr val="tx2"/>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5" name="Freeform 30"/>
          <p:cNvSpPr>
            <a:spLocks noEditPoints="1"/>
          </p:cNvSpPr>
          <p:nvPr/>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Rectangle 5"/>
          <p:cNvSpPr>
            <a:spLocks noChangeArrowheads="1"/>
          </p:cNvSpPr>
          <p:nvPr/>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 name="Rectangle 3"/>
          <p:cNvSpPr>
            <a:spLocks noChangeArrowheads="1"/>
          </p:cNvSpPr>
          <p:nvPr/>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8" name="Group 7"/>
          <p:cNvGrpSpPr/>
          <p:nvPr/>
        </p:nvGrpSpPr>
        <p:grpSpPr>
          <a:xfrm>
            <a:off x="411389" y="129073"/>
            <a:ext cx="8640704" cy="1312207"/>
            <a:chOff x="411388" y="80728"/>
            <a:chExt cx="10553553" cy="1602699"/>
          </a:xfrm>
        </p:grpSpPr>
        <p:sp>
          <p:nvSpPr>
            <p:cNvPr id="9" name="Rounded Rectangle 8"/>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Freeform 9"/>
          <p:cNvSpPr>
            <a:spLocks/>
          </p:cNvSpPr>
          <p:nvPr/>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7"/>
          <p:cNvSpPr>
            <a:spLocks/>
          </p:cNvSpPr>
          <p:nvPr/>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Placeholder 1"/>
          <p:cNvSpPr>
            <a:spLocks noGrp="1"/>
          </p:cNvSpPr>
          <p:nvPr>
            <p:ph type="title"/>
          </p:nvPr>
        </p:nvSpPr>
        <p:spPr>
          <a:xfrm>
            <a:off x="2196737" y="616758"/>
            <a:ext cx="6475692" cy="602443"/>
          </a:xfrm>
          <a:prstGeom prst="rect">
            <a:avLst/>
          </a:prstGeom>
        </p:spPr>
        <p:txBody>
          <a:bodyPr vert="horz" lIns="91440" tIns="45720" rIns="91440" bIns="45720" rtlCol="0" anchor="t">
            <a:normAutofit/>
          </a:bodyPr>
          <a:lstStyle/>
          <a:p>
            <a:r>
              <a:rPr lang="en-US" dirty="0"/>
              <a:t>Content Page with Text and Photo</a:t>
            </a:r>
          </a:p>
        </p:txBody>
      </p:sp>
      <p:sp>
        <p:nvSpPr>
          <p:cNvPr id="3" name="Text Placeholder 2"/>
          <p:cNvSpPr>
            <a:spLocks noGrp="1"/>
          </p:cNvSpPr>
          <p:nvPr>
            <p:ph type="body" idx="1"/>
          </p:nvPr>
        </p:nvSpPr>
        <p:spPr>
          <a:xfrm>
            <a:off x="2196737" y="2057400"/>
            <a:ext cx="6518756"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7" name="Picture 3" descr="PN0150701-IMG05"/>
          <p:cNvPicPr>
            <a:picLocks noChangeAspect="1" noChangeArrowheads="1"/>
          </p:cNvPicPr>
          <p:nvPr/>
        </p:nvPicPr>
        <p:blipFill>
          <a:blip r:embed="rId8"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1" name="Rectangle 20"/>
          <p:cNvSpPr/>
          <p:nvPr/>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3" name="TextBox 22"/>
          <p:cNvSpPr txBox="1"/>
          <p:nvPr/>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335539993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Lst>
  <p:hf hdr="0" ftr="0" dt="0"/>
  <p:txStyles>
    <p:titleStyle>
      <a:lvl1pPr algn="l" defTabSz="914400" rtl="0" eaLnBrk="1" latinLnBrk="0" hangingPunct="1">
        <a:spcBef>
          <a:spcPct val="0"/>
        </a:spcBef>
        <a:buNone/>
        <a:defRPr sz="36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2"/>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EF792F"/>
        </a:buClr>
        <a:buFont typeface="Courier New" panose="02070309020205020404" pitchFamily="49" charset="0"/>
        <a:buChar char="o"/>
        <a:defRPr sz="2000" kern="1200">
          <a:solidFill>
            <a:schemeClr val="tx2"/>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5" name="Freeform 30"/>
          <p:cNvSpPr>
            <a:spLocks noEditPoints="1"/>
          </p:cNvSpPr>
          <p:nvPr/>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Rectangle 5"/>
          <p:cNvSpPr>
            <a:spLocks noChangeArrowheads="1"/>
          </p:cNvSpPr>
          <p:nvPr/>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 name="Rectangle 3"/>
          <p:cNvSpPr>
            <a:spLocks noChangeArrowheads="1"/>
          </p:cNvSpPr>
          <p:nvPr/>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8" name="Group 7"/>
          <p:cNvGrpSpPr/>
          <p:nvPr/>
        </p:nvGrpSpPr>
        <p:grpSpPr>
          <a:xfrm>
            <a:off x="411389" y="129073"/>
            <a:ext cx="8640704" cy="1312207"/>
            <a:chOff x="411388" y="80728"/>
            <a:chExt cx="10553553" cy="1602699"/>
          </a:xfrm>
        </p:grpSpPr>
        <p:sp>
          <p:nvSpPr>
            <p:cNvPr id="9" name="Rounded Rectangle 8"/>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Freeform 9"/>
          <p:cNvSpPr>
            <a:spLocks/>
          </p:cNvSpPr>
          <p:nvPr/>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7"/>
          <p:cNvSpPr>
            <a:spLocks/>
          </p:cNvSpPr>
          <p:nvPr/>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Placeholder 1"/>
          <p:cNvSpPr>
            <a:spLocks noGrp="1"/>
          </p:cNvSpPr>
          <p:nvPr>
            <p:ph type="title"/>
          </p:nvPr>
        </p:nvSpPr>
        <p:spPr>
          <a:xfrm>
            <a:off x="2196737" y="616758"/>
            <a:ext cx="6475692" cy="602443"/>
          </a:xfrm>
          <a:prstGeom prst="rect">
            <a:avLst/>
          </a:prstGeom>
        </p:spPr>
        <p:txBody>
          <a:bodyPr vert="horz" lIns="91440" tIns="45720" rIns="91440" bIns="45720" rtlCol="0" anchor="t">
            <a:normAutofit/>
          </a:bodyPr>
          <a:lstStyle/>
          <a:p>
            <a:r>
              <a:rPr lang="en-US" dirty="0"/>
              <a:t>Content Page with Text and Photo</a:t>
            </a:r>
          </a:p>
        </p:txBody>
      </p:sp>
      <p:sp>
        <p:nvSpPr>
          <p:cNvPr id="3" name="Text Placeholder 2"/>
          <p:cNvSpPr>
            <a:spLocks noGrp="1"/>
          </p:cNvSpPr>
          <p:nvPr>
            <p:ph type="body" idx="1"/>
          </p:nvPr>
        </p:nvSpPr>
        <p:spPr>
          <a:xfrm>
            <a:off x="2196737" y="2057400"/>
            <a:ext cx="6518756"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7" name="Picture 3" descr="PN0150701-IMG05"/>
          <p:cNvPicPr>
            <a:picLocks noChangeAspect="1" noChangeArrowheads="1"/>
          </p:cNvPicPr>
          <p:nvPr/>
        </p:nvPicPr>
        <p:blipFill>
          <a:blip r:embed="rId8"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1" name="Rectangle 20"/>
          <p:cNvSpPr/>
          <p:nvPr/>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3" name="TextBox 22"/>
          <p:cNvSpPr txBox="1"/>
          <p:nvPr/>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297619839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hf hdr="0" ftr="0" dt="0"/>
  <p:txStyles>
    <p:titleStyle>
      <a:lvl1pPr algn="l" defTabSz="914400" rtl="0" eaLnBrk="1" latinLnBrk="0" hangingPunct="1">
        <a:spcBef>
          <a:spcPct val="0"/>
        </a:spcBef>
        <a:buNone/>
        <a:defRPr sz="36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2"/>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EF792F"/>
        </a:buClr>
        <a:buFont typeface="Courier New" panose="02070309020205020404" pitchFamily="49" charset="0"/>
        <a:buChar char="o"/>
        <a:defRPr sz="2000" kern="1200">
          <a:solidFill>
            <a:schemeClr val="tx2"/>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758496" cy="6858000"/>
          </a:xfrm>
          <a:prstGeom prst="rect">
            <a:avLst/>
          </a:prstGeom>
          <a:solidFill>
            <a:schemeClr val="accent2"/>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5" name="Freeform 30"/>
          <p:cNvSpPr>
            <a:spLocks noEditPoints="1"/>
          </p:cNvSpPr>
          <p:nvPr/>
        </p:nvSpPr>
        <p:spPr bwMode="auto">
          <a:xfrm>
            <a:off x="-3630" y="2462894"/>
            <a:ext cx="3265715" cy="4395107"/>
          </a:xfrm>
          <a:custGeom>
            <a:avLst/>
            <a:gdLst>
              <a:gd name="T0" fmla="*/ 2295144 w 2295144"/>
              <a:gd name="T1" fmla="*/ 1380274 h 3098444"/>
              <a:gd name="T2" fmla="*/ 2295144 w 2295144"/>
              <a:gd name="T3" fmla="*/ 1408963 h 3098444"/>
              <a:gd name="T4" fmla="*/ 0 w 2295144"/>
              <a:gd name="T5" fmla="*/ 95631 h 3098444"/>
              <a:gd name="T6" fmla="*/ 0 w 2295144"/>
              <a:gd name="T7" fmla="*/ 137071 h 3098444"/>
              <a:gd name="T8" fmla="*/ 0 w 2295144"/>
              <a:gd name="T9" fmla="*/ 178511 h 3098444"/>
              <a:gd name="T10" fmla="*/ 0 w 2295144"/>
              <a:gd name="T11" fmla="*/ 219951 h 3098444"/>
              <a:gd name="T12" fmla="*/ 0 w 2295144"/>
              <a:gd name="T13" fmla="*/ 261391 h 3098444"/>
              <a:gd name="T14" fmla="*/ 0 w 2295144"/>
              <a:gd name="T15" fmla="*/ 302831 h 3098444"/>
              <a:gd name="T16" fmla="*/ 0 w 2295144"/>
              <a:gd name="T17" fmla="*/ 344271 h 3098444"/>
              <a:gd name="T18" fmla="*/ 0 w 2295144"/>
              <a:gd name="T19" fmla="*/ 385711 h 3098444"/>
              <a:gd name="T20" fmla="*/ 0 w 2295144"/>
              <a:gd name="T21" fmla="*/ 427151 h 3098444"/>
              <a:gd name="T22" fmla="*/ 0 w 2295144"/>
              <a:gd name="T23" fmla="*/ 468591 h 3098444"/>
              <a:gd name="T24" fmla="*/ 0 w 2295144"/>
              <a:gd name="T25" fmla="*/ 510032 h 3098444"/>
              <a:gd name="T26" fmla="*/ 0 w 2295144"/>
              <a:gd name="T27" fmla="*/ 551472 h 3098444"/>
              <a:gd name="T28" fmla="*/ 0 w 2295144"/>
              <a:gd name="T29" fmla="*/ 592912 h 3098444"/>
              <a:gd name="T30" fmla="*/ 0 w 2295144"/>
              <a:gd name="T31" fmla="*/ 634352 h 3098444"/>
              <a:gd name="T32" fmla="*/ 0 w 2295144"/>
              <a:gd name="T33" fmla="*/ 675792 h 3098444"/>
              <a:gd name="T34" fmla="*/ 0 w 2295144"/>
              <a:gd name="T35" fmla="*/ 717232 h 3098444"/>
              <a:gd name="T36" fmla="*/ 0 w 2295144"/>
              <a:gd name="T37" fmla="*/ 758672 h 3098444"/>
              <a:gd name="T38" fmla="*/ 0 w 2295144"/>
              <a:gd name="T39" fmla="*/ 800112 h 3098444"/>
              <a:gd name="T40" fmla="*/ 0 w 2295144"/>
              <a:gd name="T41" fmla="*/ 841552 h 3098444"/>
              <a:gd name="T42" fmla="*/ 0 w 2295144"/>
              <a:gd name="T43" fmla="*/ 882992 h 3098444"/>
              <a:gd name="T44" fmla="*/ 0 w 2295144"/>
              <a:gd name="T45" fmla="*/ 924433 h 3098444"/>
              <a:gd name="T46" fmla="*/ 0 w 2295144"/>
              <a:gd name="T47" fmla="*/ 965873 h 3098444"/>
              <a:gd name="T48" fmla="*/ 0 w 2295144"/>
              <a:gd name="T49" fmla="*/ 1007313 h 3098444"/>
              <a:gd name="T50" fmla="*/ 0 w 2295144"/>
              <a:gd name="T51" fmla="*/ 1048753 h 3098444"/>
              <a:gd name="T52" fmla="*/ 0 w 2295144"/>
              <a:gd name="T53" fmla="*/ 1090193 h 3098444"/>
              <a:gd name="T54" fmla="*/ 0 w 2295144"/>
              <a:gd name="T55" fmla="*/ 1131633 h 3098444"/>
              <a:gd name="T56" fmla="*/ 0 w 2295144"/>
              <a:gd name="T57" fmla="*/ 1173073 h 3098444"/>
              <a:gd name="T58" fmla="*/ 0 w 2295144"/>
              <a:gd name="T59" fmla="*/ 1214513 h 3098444"/>
              <a:gd name="T60" fmla="*/ 0 w 2295144"/>
              <a:gd name="T61" fmla="*/ 1255953 h 3098444"/>
              <a:gd name="T62" fmla="*/ 0 w 2295144"/>
              <a:gd name="T63" fmla="*/ 1297393 h 3098444"/>
              <a:gd name="T64" fmla="*/ 0 w 2295144"/>
              <a:gd name="T65" fmla="*/ 1338833 h 3098444"/>
              <a:gd name="T66" fmla="*/ 0 w 2295144"/>
              <a:gd name="T67" fmla="*/ 1380274 h 3098444"/>
              <a:gd name="T68" fmla="*/ 0 w 2295144"/>
              <a:gd name="T69" fmla="*/ 1421714 h 3098444"/>
              <a:gd name="T70" fmla="*/ 0 w 2295144"/>
              <a:gd name="T71" fmla="*/ 1463154 h 3098444"/>
              <a:gd name="T72" fmla="*/ 0 w 2295144"/>
              <a:gd name="T73" fmla="*/ 1504594 h 3098444"/>
              <a:gd name="T74" fmla="*/ 0 w 2295144"/>
              <a:gd name="T75" fmla="*/ 1546034 h 3098444"/>
              <a:gd name="T76" fmla="*/ 0 w 2295144"/>
              <a:gd name="T77" fmla="*/ 1587474 h 3098444"/>
              <a:gd name="T78" fmla="*/ 0 w 2295144"/>
              <a:gd name="T79" fmla="*/ 1628914 h 3098444"/>
              <a:gd name="T80" fmla="*/ 0 w 2295144"/>
              <a:gd name="T81" fmla="*/ 1670354 h 3098444"/>
              <a:gd name="T82" fmla="*/ 0 w 2295144"/>
              <a:gd name="T83" fmla="*/ 1711794 h 3098444"/>
              <a:gd name="T84" fmla="*/ 0 w 2295144"/>
              <a:gd name="T85" fmla="*/ 1753234 h 3098444"/>
              <a:gd name="T86" fmla="*/ 0 w 2295144"/>
              <a:gd name="T87" fmla="*/ 1794675 h 3098444"/>
              <a:gd name="T88" fmla="*/ 0 w 2295144"/>
              <a:gd name="T89" fmla="*/ 1836115 h 3098444"/>
              <a:gd name="T90" fmla="*/ 0 w 2295144"/>
              <a:gd name="T91" fmla="*/ 1877555 h 3098444"/>
              <a:gd name="T92" fmla="*/ 0 w 2295144"/>
              <a:gd name="T93" fmla="*/ 1918995 h 3098444"/>
              <a:gd name="T94" fmla="*/ 0 w 2295144"/>
              <a:gd name="T95" fmla="*/ 1960435 h 3098444"/>
              <a:gd name="T96" fmla="*/ 0 w 2295144"/>
              <a:gd name="T97" fmla="*/ 2001875 h 3098444"/>
              <a:gd name="T98" fmla="*/ 0 w 2295144"/>
              <a:gd name="T99" fmla="*/ 2043315 h 3098444"/>
              <a:gd name="T100" fmla="*/ 0 w 2295144"/>
              <a:gd name="T101" fmla="*/ 2084755 h 3098444"/>
              <a:gd name="T102" fmla="*/ 0 w 2295144"/>
              <a:gd name="T103" fmla="*/ 2126195 h 3098444"/>
              <a:gd name="T104" fmla="*/ 0 w 2295144"/>
              <a:gd name="T105" fmla="*/ 2167635 h 3098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5144" h="3098444">
                <a:moveTo>
                  <a:pt x="2295144" y="1380274"/>
                </a:moveTo>
                <a:lnTo>
                  <a:pt x="0" y="12750"/>
                </a:lnTo>
                <a:lnTo>
                  <a:pt x="0" y="0"/>
                </a:lnTo>
                <a:lnTo>
                  <a:pt x="2295144" y="1367523"/>
                </a:lnTo>
                <a:lnTo>
                  <a:pt x="2295144" y="1380274"/>
                </a:lnTo>
                <a:close/>
                <a:moveTo>
                  <a:pt x="2295144" y="1408963"/>
                </a:moveTo>
                <a:lnTo>
                  <a:pt x="0" y="41440"/>
                </a:lnTo>
                <a:lnTo>
                  <a:pt x="0" y="54191"/>
                </a:lnTo>
                <a:lnTo>
                  <a:pt x="2295144" y="1421714"/>
                </a:lnTo>
                <a:lnTo>
                  <a:pt x="2295144" y="1408963"/>
                </a:lnTo>
                <a:close/>
                <a:moveTo>
                  <a:pt x="0" y="95631"/>
                </a:moveTo>
                <a:lnTo>
                  <a:pt x="2295144" y="1463154"/>
                </a:lnTo>
                <a:lnTo>
                  <a:pt x="2295144" y="1450403"/>
                </a:lnTo>
                <a:lnTo>
                  <a:pt x="0" y="82880"/>
                </a:lnTo>
                <a:lnTo>
                  <a:pt x="0" y="95631"/>
                </a:lnTo>
                <a:close/>
                <a:moveTo>
                  <a:pt x="0" y="137071"/>
                </a:moveTo>
                <a:lnTo>
                  <a:pt x="2295144" y="1504594"/>
                </a:lnTo>
                <a:lnTo>
                  <a:pt x="2295144" y="1491843"/>
                </a:lnTo>
                <a:lnTo>
                  <a:pt x="0" y="124320"/>
                </a:lnTo>
                <a:lnTo>
                  <a:pt x="0" y="137071"/>
                </a:lnTo>
                <a:close/>
                <a:moveTo>
                  <a:pt x="0" y="178511"/>
                </a:moveTo>
                <a:lnTo>
                  <a:pt x="2295144" y="1546034"/>
                </a:lnTo>
                <a:lnTo>
                  <a:pt x="2295144" y="1533283"/>
                </a:lnTo>
                <a:lnTo>
                  <a:pt x="0" y="165760"/>
                </a:lnTo>
                <a:lnTo>
                  <a:pt x="0" y="178511"/>
                </a:lnTo>
                <a:close/>
                <a:moveTo>
                  <a:pt x="0" y="219951"/>
                </a:moveTo>
                <a:lnTo>
                  <a:pt x="2295144" y="1587474"/>
                </a:lnTo>
                <a:lnTo>
                  <a:pt x="2295144" y="1574723"/>
                </a:lnTo>
                <a:lnTo>
                  <a:pt x="0" y="207200"/>
                </a:lnTo>
                <a:lnTo>
                  <a:pt x="0" y="219951"/>
                </a:lnTo>
                <a:close/>
                <a:moveTo>
                  <a:pt x="0" y="261391"/>
                </a:moveTo>
                <a:lnTo>
                  <a:pt x="2295144" y="1628914"/>
                </a:lnTo>
                <a:lnTo>
                  <a:pt x="2295144" y="1616163"/>
                </a:lnTo>
                <a:lnTo>
                  <a:pt x="0" y="248640"/>
                </a:lnTo>
                <a:lnTo>
                  <a:pt x="0" y="261391"/>
                </a:lnTo>
                <a:close/>
                <a:moveTo>
                  <a:pt x="0" y="302831"/>
                </a:moveTo>
                <a:lnTo>
                  <a:pt x="2295144" y="1670354"/>
                </a:lnTo>
                <a:lnTo>
                  <a:pt x="2295144" y="1657603"/>
                </a:lnTo>
                <a:lnTo>
                  <a:pt x="0" y="290080"/>
                </a:lnTo>
                <a:lnTo>
                  <a:pt x="0" y="302831"/>
                </a:lnTo>
                <a:close/>
                <a:moveTo>
                  <a:pt x="0" y="344271"/>
                </a:moveTo>
                <a:lnTo>
                  <a:pt x="2295144" y="1711794"/>
                </a:lnTo>
                <a:lnTo>
                  <a:pt x="2295144" y="1699044"/>
                </a:lnTo>
                <a:lnTo>
                  <a:pt x="0" y="331520"/>
                </a:lnTo>
                <a:lnTo>
                  <a:pt x="0" y="344271"/>
                </a:lnTo>
                <a:close/>
                <a:moveTo>
                  <a:pt x="0" y="385711"/>
                </a:moveTo>
                <a:lnTo>
                  <a:pt x="2295144" y="1753234"/>
                </a:lnTo>
                <a:lnTo>
                  <a:pt x="2295144" y="1740484"/>
                </a:lnTo>
                <a:lnTo>
                  <a:pt x="0" y="372960"/>
                </a:lnTo>
                <a:lnTo>
                  <a:pt x="0" y="385711"/>
                </a:lnTo>
                <a:close/>
                <a:moveTo>
                  <a:pt x="0" y="427151"/>
                </a:moveTo>
                <a:lnTo>
                  <a:pt x="2295144" y="1794675"/>
                </a:lnTo>
                <a:lnTo>
                  <a:pt x="2295144" y="1781924"/>
                </a:lnTo>
                <a:lnTo>
                  <a:pt x="0" y="414401"/>
                </a:lnTo>
                <a:lnTo>
                  <a:pt x="0" y="427151"/>
                </a:lnTo>
                <a:close/>
                <a:moveTo>
                  <a:pt x="0" y="468591"/>
                </a:moveTo>
                <a:lnTo>
                  <a:pt x="2295144" y="1836115"/>
                </a:lnTo>
                <a:lnTo>
                  <a:pt x="2295144" y="1823364"/>
                </a:lnTo>
                <a:lnTo>
                  <a:pt x="0" y="455841"/>
                </a:lnTo>
                <a:lnTo>
                  <a:pt x="0" y="468591"/>
                </a:lnTo>
                <a:close/>
                <a:moveTo>
                  <a:pt x="0" y="510032"/>
                </a:moveTo>
                <a:lnTo>
                  <a:pt x="2295144" y="1877555"/>
                </a:lnTo>
                <a:lnTo>
                  <a:pt x="2295144" y="1864804"/>
                </a:lnTo>
                <a:lnTo>
                  <a:pt x="0" y="497281"/>
                </a:lnTo>
                <a:lnTo>
                  <a:pt x="0" y="510032"/>
                </a:lnTo>
                <a:close/>
                <a:moveTo>
                  <a:pt x="0" y="551472"/>
                </a:moveTo>
                <a:lnTo>
                  <a:pt x="2295144" y="1918995"/>
                </a:lnTo>
                <a:lnTo>
                  <a:pt x="2295144" y="1906244"/>
                </a:lnTo>
                <a:lnTo>
                  <a:pt x="0" y="538721"/>
                </a:lnTo>
                <a:lnTo>
                  <a:pt x="0" y="551472"/>
                </a:lnTo>
                <a:close/>
                <a:moveTo>
                  <a:pt x="0" y="592912"/>
                </a:moveTo>
                <a:lnTo>
                  <a:pt x="2295144" y="1960435"/>
                </a:lnTo>
                <a:lnTo>
                  <a:pt x="2295144" y="1947684"/>
                </a:lnTo>
                <a:lnTo>
                  <a:pt x="0" y="580161"/>
                </a:lnTo>
                <a:lnTo>
                  <a:pt x="0" y="592912"/>
                </a:lnTo>
                <a:close/>
                <a:moveTo>
                  <a:pt x="0" y="634352"/>
                </a:moveTo>
                <a:lnTo>
                  <a:pt x="2295144" y="2001875"/>
                </a:lnTo>
                <a:lnTo>
                  <a:pt x="2295144" y="1989124"/>
                </a:lnTo>
                <a:lnTo>
                  <a:pt x="0" y="621601"/>
                </a:lnTo>
                <a:lnTo>
                  <a:pt x="0" y="634352"/>
                </a:lnTo>
                <a:close/>
                <a:moveTo>
                  <a:pt x="0" y="675792"/>
                </a:moveTo>
                <a:lnTo>
                  <a:pt x="2295144" y="2043315"/>
                </a:lnTo>
                <a:lnTo>
                  <a:pt x="2295144" y="2030564"/>
                </a:lnTo>
                <a:lnTo>
                  <a:pt x="0" y="663041"/>
                </a:lnTo>
                <a:lnTo>
                  <a:pt x="0" y="675792"/>
                </a:lnTo>
                <a:close/>
                <a:moveTo>
                  <a:pt x="0" y="717232"/>
                </a:moveTo>
                <a:lnTo>
                  <a:pt x="2295144" y="2084755"/>
                </a:lnTo>
                <a:lnTo>
                  <a:pt x="2295144" y="2072004"/>
                </a:lnTo>
                <a:lnTo>
                  <a:pt x="0" y="704481"/>
                </a:lnTo>
                <a:lnTo>
                  <a:pt x="0" y="717232"/>
                </a:lnTo>
                <a:close/>
                <a:moveTo>
                  <a:pt x="0" y="758672"/>
                </a:moveTo>
                <a:lnTo>
                  <a:pt x="2295144" y="2126195"/>
                </a:lnTo>
                <a:lnTo>
                  <a:pt x="2295144" y="2113445"/>
                </a:lnTo>
                <a:lnTo>
                  <a:pt x="0" y="745921"/>
                </a:lnTo>
                <a:lnTo>
                  <a:pt x="0" y="758672"/>
                </a:lnTo>
                <a:close/>
                <a:moveTo>
                  <a:pt x="0" y="800112"/>
                </a:moveTo>
                <a:lnTo>
                  <a:pt x="2295144" y="2167635"/>
                </a:lnTo>
                <a:lnTo>
                  <a:pt x="2295144" y="2154885"/>
                </a:lnTo>
                <a:lnTo>
                  <a:pt x="0" y="787361"/>
                </a:lnTo>
                <a:lnTo>
                  <a:pt x="0" y="800112"/>
                </a:lnTo>
                <a:close/>
                <a:moveTo>
                  <a:pt x="0" y="841552"/>
                </a:moveTo>
                <a:lnTo>
                  <a:pt x="2295144" y="2209076"/>
                </a:lnTo>
                <a:lnTo>
                  <a:pt x="2295144" y="2196325"/>
                </a:lnTo>
                <a:lnTo>
                  <a:pt x="0" y="828802"/>
                </a:lnTo>
                <a:lnTo>
                  <a:pt x="0" y="841552"/>
                </a:lnTo>
                <a:close/>
                <a:moveTo>
                  <a:pt x="0" y="882992"/>
                </a:moveTo>
                <a:lnTo>
                  <a:pt x="2295144" y="2250516"/>
                </a:lnTo>
                <a:lnTo>
                  <a:pt x="2295144" y="2237765"/>
                </a:lnTo>
                <a:lnTo>
                  <a:pt x="0" y="870242"/>
                </a:lnTo>
                <a:lnTo>
                  <a:pt x="0" y="882992"/>
                </a:lnTo>
                <a:close/>
                <a:moveTo>
                  <a:pt x="0" y="924433"/>
                </a:moveTo>
                <a:lnTo>
                  <a:pt x="2295144" y="2291956"/>
                </a:lnTo>
                <a:lnTo>
                  <a:pt x="2295144" y="2279205"/>
                </a:lnTo>
                <a:lnTo>
                  <a:pt x="0" y="911682"/>
                </a:lnTo>
                <a:lnTo>
                  <a:pt x="0" y="924433"/>
                </a:lnTo>
                <a:close/>
                <a:moveTo>
                  <a:pt x="0" y="965873"/>
                </a:moveTo>
                <a:lnTo>
                  <a:pt x="2295144" y="2333396"/>
                </a:lnTo>
                <a:lnTo>
                  <a:pt x="2295144" y="2320645"/>
                </a:lnTo>
                <a:lnTo>
                  <a:pt x="0" y="953122"/>
                </a:lnTo>
                <a:lnTo>
                  <a:pt x="0" y="965873"/>
                </a:lnTo>
                <a:close/>
                <a:moveTo>
                  <a:pt x="0" y="1007313"/>
                </a:moveTo>
                <a:lnTo>
                  <a:pt x="2295144" y="2374836"/>
                </a:lnTo>
                <a:lnTo>
                  <a:pt x="2295144" y="2362085"/>
                </a:lnTo>
                <a:lnTo>
                  <a:pt x="0" y="994562"/>
                </a:lnTo>
                <a:lnTo>
                  <a:pt x="0" y="1007313"/>
                </a:lnTo>
                <a:close/>
                <a:moveTo>
                  <a:pt x="0" y="1048753"/>
                </a:moveTo>
                <a:lnTo>
                  <a:pt x="2295144" y="2416276"/>
                </a:lnTo>
                <a:lnTo>
                  <a:pt x="2295144" y="2403525"/>
                </a:lnTo>
                <a:lnTo>
                  <a:pt x="0" y="1036002"/>
                </a:lnTo>
                <a:lnTo>
                  <a:pt x="0" y="1048753"/>
                </a:lnTo>
                <a:close/>
                <a:moveTo>
                  <a:pt x="0" y="1090193"/>
                </a:moveTo>
                <a:lnTo>
                  <a:pt x="2295144" y="2457716"/>
                </a:lnTo>
                <a:lnTo>
                  <a:pt x="2295144" y="2444965"/>
                </a:lnTo>
                <a:lnTo>
                  <a:pt x="0" y="1077442"/>
                </a:lnTo>
                <a:lnTo>
                  <a:pt x="0" y="1090193"/>
                </a:lnTo>
                <a:close/>
                <a:moveTo>
                  <a:pt x="0" y="1131633"/>
                </a:moveTo>
                <a:lnTo>
                  <a:pt x="2295144" y="2499156"/>
                </a:lnTo>
                <a:lnTo>
                  <a:pt x="2295144" y="2486405"/>
                </a:lnTo>
                <a:lnTo>
                  <a:pt x="0" y="1118882"/>
                </a:lnTo>
                <a:lnTo>
                  <a:pt x="0" y="1131633"/>
                </a:lnTo>
                <a:close/>
                <a:moveTo>
                  <a:pt x="0" y="1173073"/>
                </a:moveTo>
                <a:lnTo>
                  <a:pt x="2295144" y="2540596"/>
                </a:lnTo>
                <a:lnTo>
                  <a:pt x="2295144" y="2527845"/>
                </a:lnTo>
                <a:lnTo>
                  <a:pt x="0" y="1160322"/>
                </a:lnTo>
                <a:lnTo>
                  <a:pt x="0" y="1173073"/>
                </a:lnTo>
                <a:close/>
                <a:moveTo>
                  <a:pt x="0" y="1214513"/>
                </a:moveTo>
                <a:lnTo>
                  <a:pt x="2295144" y="2582036"/>
                </a:lnTo>
                <a:lnTo>
                  <a:pt x="2295144" y="2569286"/>
                </a:lnTo>
                <a:lnTo>
                  <a:pt x="0" y="1201762"/>
                </a:lnTo>
                <a:lnTo>
                  <a:pt x="0" y="1214513"/>
                </a:lnTo>
                <a:close/>
                <a:moveTo>
                  <a:pt x="0" y="1255953"/>
                </a:moveTo>
                <a:lnTo>
                  <a:pt x="2295144" y="2623476"/>
                </a:lnTo>
                <a:lnTo>
                  <a:pt x="2295144" y="2610726"/>
                </a:lnTo>
                <a:lnTo>
                  <a:pt x="0" y="1243203"/>
                </a:lnTo>
                <a:lnTo>
                  <a:pt x="0" y="1255953"/>
                </a:lnTo>
                <a:close/>
                <a:moveTo>
                  <a:pt x="0" y="1297393"/>
                </a:moveTo>
                <a:lnTo>
                  <a:pt x="2295144" y="2664917"/>
                </a:lnTo>
                <a:lnTo>
                  <a:pt x="2295144" y="2652166"/>
                </a:lnTo>
                <a:lnTo>
                  <a:pt x="0" y="1284643"/>
                </a:lnTo>
                <a:lnTo>
                  <a:pt x="0" y="1297393"/>
                </a:lnTo>
                <a:close/>
                <a:moveTo>
                  <a:pt x="0" y="1338833"/>
                </a:moveTo>
                <a:lnTo>
                  <a:pt x="2295144" y="2706357"/>
                </a:lnTo>
                <a:lnTo>
                  <a:pt x="2295144" y="2693606"/>
                </a:lnTo>
                <a:lnTo>
                  <a:pt x="0" y="1326083"/>
                </a:lnTo>
                <a:lnTo>
                  <a:pt x="0" y="1338833"/>
                </a:lnTo>
                <a:close/>
                <a:moveTo>
                  <a:pt x="0" y="1380274"/>
                </a:moveTo>
                <a:lnTo>
                  <a:pt x="2295144" y="2747797"/>
                </a:lnTo>
                <a:lnTo>
                  <a:pt x="2295144" y="2735046"/>
                </a:lnTo>
                <a:lnTo>
                  <a:pt x="0" y="1367523"/>
                </a:lnTo>
                <a:lnTo>
                  <a:pt x="0" y="1380274"/>
                </a:lnTo>
                <a:close/>
                <a:moveTo>
                  <a:pt x="0" y="1421714"/>
                </a:moveTo>
                <a:lnTo>
                  <a:pt x="2295144" y="2789237"/>
                </a:lnTo>
                <a:lnTo>
                  <a:pt x="2295144" y="2776486"/>
                </a:lnTo>
                <a:lnTo>
                  <a:pt x="0" y="1408963"/>
                </a:lnTo>
                <a:lnTo>
                  <a:pt x="0" y="1421714"/>
                </a:lnTo>
                <a:close/>
                <a:moveTo>
                  <a:pt x="0" y="1463154"/>
                </a:moveTo>
                <a:lnTo>
                  <a:pt x="2295144" y="2830677"/>
                </a:lnTo>
                <a:lnTo>
                  <a:pt x="2295144" y="2817926"/>
                </a:lnTo>
                <a:lnTo>
                  <a:pt x="0" y="1450403"/>
                </a:lnTo>
                <a:lnTo>
                  <a:pt x="0" y="1463154"/>
                </a:lnTo>
                <a:close/>
                <a:moveTo>
                  <a:pt x="0" y="1504594"/>
                </a:moveTo>
                <a:lnTo>
                  <a:pt x="2295144" y="2872117"/>
                </a:lnTo>
                <a:lnTo>
                  <a:pt x="2295144" y="2859366"/>
                </a:lnTo>
                <a:lnTo>
                  <a:pt x="0" y="1491843"/>
                </a:lnTo>
                <a:lnTo>
                  <a:pt x="0" y="1504594"/>
                </a:lnTo>
                <a:close/>
                <a:moveTo>
                  <a:pt x="0" y="1546034"/>
                </a:moveTo>
                <a:lnTo>
                  <a:pt x="2295144" y="2913557"/>
                </a:lnTo>
                <a:lnTo>
                  <a:pt x="2295144" y="2900806"/>
                </a:lnTo>
                <a:lnTo>
                  <a:pt x="0" y="1533283"/>
                </a:lnTo>
                <a:lnTo>
                  <a:pt x="0" y="1546034"/>
                </a:lnTo>
                <a:close/>
                <a:moveTo>
                  <a:pt x="0" y="1587474"/>
                </a:moveTo>
                <a:lnTo>
                  <a:pt x="2295144" y="2954997"/>
                </a:lnTo>
                <a:lnTo>
                  <a:pt x="2295144" y="2942246"/>
                </a:lnTo>
                <a:lnTo>
                  <a:pt x="0" y="1574723"/>
                </a:lnTo>
                <a:lnTo>
                  <a:pt x="0" y="1587474"/>
                </a:lnTo>
                <a:close/>
                <a:moveTo>
                  <a:pt x="0" y="1628914"/>
                </a:moveTo>
                <a:lnTo>
                  <a:pt x="2295144" y="2996437"/>
                </a:lnTo>
                <a:lnTo>
                  <a:pt x="2295144" y="2983687"/>
                </a:lnTo>
                <a:lnTo>
                  <a:pt x="0" y="1616163"/>
                </a:lnTo>
                <a:lnTo>
                  <a:pt x="0" y="1628914"/>
                </a:lnTo>
                <a:close/>
                <a:moveTo>
                  <a:pt x="0" y="1670354"/>
                </a:moveTo>
                <a:lnTo>
                  <a:pt x="2295144" y="3037877"/>
                </a:lnTo>
                <a:lnTo>
                  <a:pt x="2295144" y="3025127"/>
                </a:lnTo>
                <a:lnTo>
                  <a:pt x="0" y="1657603"/>
                </a:lnTo>
                <a:lnTo>
                  <a:pt x="0" y="1670354"/>
                </a:lnTo>
                <a:close/>
                <a:moveTo>
                  <a:pt x="0" y="1711794"/>
                </a:moveTo>
                <a:lnTo>
                  <a:pt x="2295144" y="3079318"/>
                </a:lnTo>
                <a:lnTo>
                  <a:pt x="2295144" y="3066567"/>
                </a:lnTo>
                <a:lnTo>
                  <a:pt x="0" y="1699044"/>
                </a:lnTo>
                <a:lnTo>
                  <a:pt x="0" y="1711794"/>
                </a:lnTo>
                <a:close/>
                <a:moveTo>
                  <a:pt x="0" y="1753234"/>
                </a:moveTo>
                <a:lnTo>
                  <a:pt x="2253704" y="3098444"/>
                </a:lnTo>
                <a:lnTo>
                  <a:pt x="2272830" y="3098444"/>
                </a:lnTo>
                <a:lnTo>
                  <a:pt x="0" y="1740484"/>
                </a:lnTo>
                <a:lnTo>
                  <a:pt x="0" y="1753234"/>
                </a:lnTo>
                <a:close/>
                <a:moveTo>
                  <a:pt x="0" y="1794675"/>
                </a:moveTo>
                <a:lnTo>
                  <a:pt x="2183575" y="3098444"/>
                </a:lnTo>
                <a:lnTo>
                  <a:pt x="2202701" y="3098444"/>
                </a:lnTo>
                <a:lnTo>
                  <a:pt x="0" y="1781924"/>
                </a:lnTo>
                <a:lnTo>
                  <a:pt x="0" y="1794675"/>
                </a:lnTo>
                <a:close/>
                <a:moveTo>
                  <a:pt x="0" y="1836115"/>
                </a:moveTo>
                <a:lnTo>
                  <a:pt x="2116633" y="3098444"/>
                </a:lnTo>
                <a:lnTo>
                  <a:pt x="2132571" y="3098444"/>
                </a:lnTo>
                <a:lnTo>
                  <a:pt x="0" y="1823364"/>
                </a:lnTo>
                <a:lnTo>
                  <a:pt x="0" y="1836115"/>
                </a:lnTo>
                <a:close/>
                <a:moveTo>
                  <a:pt x="0" y="1877555"/>
                </a:moveTo>
                <a:lnTo>
                  <a:pt x="2046503" y="3098444"/>
                </a:lnTo>
                <a:lnTo>
                  <a:pt x="2065630" y="3098444"/>
                </a:lnTo>
                <a:lnTo>
                  <a:pt x="0" y="1864804"/>
                </a:lnTo>
                <a:lnTo>
                  <a:pt x="0" y="1877555"/>
                </a:lnTo>
                <a:close/>
                <a:moveTo>
                  <a:pt x="0" y="1918995"/>
                </a:moveTo>
                <a:lnTo>
                  <a:pt x="1976374" y="3098444"/>
                </a:lnTo>
                <a:lnTo>
                  <a:pt x="1995500" y="3098444"/>
                </a:lnTo>
                <a:lnTo>
                  <a:pt x="0" y="1906244"/>
                </a:lnTo>
                <a:lnTo>
                  <a:pt x="0" y="1918995"/>
                </a:lnTo>
                <a:close/>
                <a:moveTo>
                  <a:pt x="0" y="1960435"/>
                </a:moveTo>
                <a:lnTo>
                  <a:pt x="1906245" y="3098444"/>
                </a:lnTo>
                <a:lnTo>
                  <a:pt x="1925371" y="3098444"/>
                </a:lnTo>
                <a:lnTo>
                  <a:pt x="0" y="1947684"/>
                </a:lnTo>
                <a:lnTo>
                  <a:pt x="0" y="1960435"/>
                </a:lnTo>
                <a:close/>
                <a:moveTo>
                  <a:pt x="0" y="2001875"/>
                </a:moveTo>
                <a:lnTo>
                  <a:pt x="1836115" y="3098444"/>
                </a:lnTo>
                <a:lnTo>
                  <a:pt x="1855241" y="3098444"/>
                </a:lnTo>
                <a:lnTo>
                  <a:pt x="0" y="1992312"/>
                </a:lnTo>
                <a:lnTo>
                  <a:pt x="0" y="2001875"/>
                </a:lnTo>
                <a:close/>
                <a:moveTo>
                  <a:pt x="0" y="2043315"/>
                </a:moveTo>
                <a:lnTo>
                  <a:pt x="1765986" y="3098444"/>
                </a:lnTo>
                <a:lnTo>
                  <a:pt x="1785112" y="3098444"/>
                </a:lnTo>
                <a:lnTo>
                  <a:pt x="0" y="2033752"/>
                </a:lnTo>
                <a:lnTo>
                  <a:pt x="0" y="2043315"/>
                </a:lnTo>
                <a:close/>
                <a:moveTo>
                  <a:pt x="0" y="2084755"/>
                </a:moveTo>
                <a:lnTo>
                  <a:pt x="1699044" y="3098444"/>
                </a:lnTo>
                <a:lnTo>
                  <a:pt x="1714983" y="3098444"/>
                </a:lnTo>
                <a:lnTo>
                  <a:pt x="0" y="2075192"/>
                </a:lnTo>
                <a:lnTo>
                  <a:pt x="0" y="2084755"/>
                </a:lnTo>
                <a:close/>
                <a:moveTo>
                  <a:pt x="0" y="2126195"/>
                </a:moveTo>
                <a:lnTo>
                  <a:pt x="1628915" y="3098444"/>
                </a:lnTo>
                <a:lnTo>
                  <a:pt x="1648041" y="3098444"/>
                </a:lnTo>
                <a:lnTo>
                  <a:pt x="0" y="2116632"/>
                </a:lnTo>
                <a:lnTo>
                  <a:pt x="0" y="2126195"/>
                </a:lnTo>
                <a:close/>
                <a:moveTo>
                  <a:pt x="0" y="2167635"/>
                </a:moveTo>
                <a:lnTo>
                  <a:pt x="1558785" y="3098444"/>
                </a:lnTo>
                <a:lnTo>
                  <a:pt x="1577912" y="3098444"/>
                </a:lnTo>
                <a:lnTo>
                  <a:pt x="0" y="2158072"/>
                </a:lnTo>
                <a:lnTo>
                  <a:pt x="0" y="2167635"/>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Rectangle 5"/>
          <p:cNvSpPr>
            <a:spLocks noChangeArrowheads="1"/>
          </p:cNvSpPr>
          <p:nvPr/>
        </p:nvSpPr>
        <p:spPr bwMode="auto">
          <a:xfrm>
            <a:off x="1758497" y="1676400"/>
            <a:ext cx="7385503" cy="5181600"/>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 name="Rectangle 3"/>
          <p:cNvSpPr>
            <a:spLocks noChangeArrowheads="1"/>
          </p:cNvSpPr>
          <p:nvPr/>
        </p:nvSpPr>
        <p:spPr bwMode="auto">
          <a:xfrm>
            <a:off x="1758498" y="-4990"/>
            <a:ext cx="7385503" cy="1681390"/>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8" name="Group 7"/>
          <p:cNvGrpSpPr/>
          <p:nvPr/>
        </p:nvGrpSpPr>
        <p:grpSpPr>
          <a:xfrm>
            <a:off x="411389" y="129073"/>
            <a:ext cx="8640704" cy="1312207"/>
            <a:chOff x="411388" y="80728"/>
            <a:chExt cx="10553553" cy="1602699"/>
          </a:xfrm>
        </p:grpSpPr>
        <p:sp>
          <p:nvSpPr>
            <p:cNvPr id="9" name="Rounded Rectangle 8"/>
            <p:cNvSpPr/>
            <p:nvPr userDrawn="1"/>
          </p:nvSpPr>
          <p:spPr>
            <a:xfrm>
              <a:off x="1266881" y="409344"/>
              <a:ext cx="1154907" cy="60960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userDrawn="1"/>
          </p:nvSpPr>
          <p:spPr>
            <a:xfrm>
              <a:off x="746266" y="202289"/>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userDrawn="1"/>
          </p:nvSpPr>
          <p:spPr>
            <a:xfrm>
              <a:off x="1070428" y="940481"/>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userDrawn="1"/>
          </p:nvSpPr>
          <p:spPr>
            <a:xfrm>
              <a:off x="411388" y="1140505"/>
              <a:ext cx="855493"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userDrawn="1"/>
          </p:nvSpPr>
          <p:spPr>
            <a:xfrm>
              <a:off x="1937403" y="1294107"/>
              <a:ext cx="577453" cy="389320"/>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userDrawn="1"/>
          </p:nvSpPr>
          <p:spPr>
            <a:xfrm>
              <a:off x="2281214" y="268970"/>
              <a:ext cx="621507" cy="380998"/>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userDrawn="1"/>
          </p:nvSpPr>
          <p:spPr>
            <a:xfrm>
              <a:off x="9882381" y="80728"/>
              <a:ext cx="850107" cy="44767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userDrawn="1"/>
          </p:nvSpPr>
          <p:spPr>
            <a:xfrm>
              <a:off x="10343434" y="413755"/>
              <a:ext cx="621507" cy="380999"/>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userDrawn="1"/>
          </p:nvSpPr>
          <p:spPr>
            <a:xfrm>
              <a:off x="9757895" y="945845"/>
              <a:ext cx="855494" cy="542921"/>
            </a:xfrm>
            <a:prstGeom prst="roundRect">
              <a:avLst>
                <a:gd name="adj" fmla="val 572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Freeform 9"/>
          <p:cNvSpPr>
            <a:spLocks/>
          </p:cNvSpPr>
          <p:nvPr/>
        </p:nvSpPr>
        <p:spPr bwMode="auto">
          <a:xfrm>
            <a:off x="1612559" y="-4990"/>
            <a:ext cx="310696" cy="157390"/>
          </a:xfrm>
          <a:custGeom>
            <a:avLst/>
            <a:gdLst>
              <a:gd name="T0" fmla="*/ 216200 w 216200"/>
              <a:gd name="T1" fmla="*/ 0 h 108099"/>
              <a:gd name="T2" fmla="*/ 0 w 216200"/>
              <a:gd name="T3" fmla="*/ 0 h 108099"/>
              <a:gd name="T4" fmla="*/ 108100 w 216200"/>
              <a:gd name="T5" fmla="*/ 108099 h 108099"/>
              <a:gd name="T6" fmla="*/ 216200 w 216200"/>
              <a:gd name="T7" fmla="*/ 0 h 108099"/>
            </a:gdLst>
            <a:ahLst/>
            <a:cxnLst>
              <a:cxn ang="0">
                <a:pos x="T0" y="T1"/>
              </a:cxn>
              <a:cxn ang="0">
                <a:pos x="T2" y="T3"/>
              </a:cxn>
              <a:cxn ang="0">
                <a:pos x="T4" y="T5"/>
              </a:cxn>
              <a:cxn ang="0">
                <a:pos x="T6" y="T7"/>
              </a:cxn>
            </a:cxnLst>
            <a:rect l="0" t="0" r="r" b="b"/>
            <a:pathLst>
              <a:path w="216200" h="108099">
                <a:moveTo>
                  <a:pt x="216200" y="0"/>
                </a:moveTo>
                <a:lnTo>
                  <a:pt x="0" y="0"/>
                </a:lnTo>
                <a:lnTo>
                  <a:pt x="108100" y="108099"/>
                </a:lnTo>
                <a:lnTo>
                  <a:pt x="216200" y="0"/>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7"/>
          <p:cNvSpPr>
            <a:spLocks/>
          </p:cNvSpPr>
          <p:nvPr/>
        </p:nvSpPr>
        <p:spPr bwMode="auto">
          <a:xfrm>
            <a:off x="8975953" y="1510847"/>
            <a:ext cx="169183" cy="331107"/>
          </a:xfrm>
          <a:custGeom>
            <a:avLst/>
            <a:gdLst>
              <a:gd name="T0" fmla="*/ 0 w 115214"/>
              <a:gd name="T1" fmla="*/ 115214 h 230428"/>
              <a:gd name="T2" fmla="*/ 115214 w 115214"/>
              <a:gd name="T3" fmla="*/ 230428 h 230428"/>
              <a:gd name="T4" fmla="*/ 115214 w 115214"/>
              <a:gd name="T5" fmla="*/ 0 h 230428"/>
              <a:gd name="T6" fmla="*/ 0 w 115214"/>
              <a:gd name="T7" fmla="*/ 115214 h 230428"/>
            </a:gdLst>
            <a:ahLst/>
            <a:cxnLst>
              <a:cxn ang="0">
                <a:pos x="T0" y="T1"/>
              </a:cxn>
              <a:cxn ang="0">
                <a:pos x="T2" y="T3"/>
              </a:cxn>
              <a:cxn ang="0">
                <a:pos x="T4" y="T5"/>
              </a:cxn>
              <a:cxn ang="0">
                <a:pos x="T6" y="T7"/>
              </a:cxn>
            </a:cxnLst>
            <a:rect l="0" t="0" r="r" b="b"/>
            <a:pathLst>
              <a:path w="115214" h="230428">
                <a:moveTo>
                  <a:pt x="0" y="115214"/>
                </a:moveTo>
                <a:lnTo>
                  <a:pt x="115214" y="230428"/>
                </a:lnTo>
                <a:lnTo>
                  <a:pt x="115214" y="0"/>
                </a:lnTo>
                <a:lnTo>
                  <a:pt x="0" y="115214"/>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Placeholder 1"/>
          <p:cNvSpPr>
            <a:spLocks noGrp="1"/>
          </p:cNvSpPr>
          <p:nvPr>
            <p:ph type="title"/>
          </p:nvPr>
        </p:nvSpPr>
        <p:spPr>
          <a:xfrm>
            <a:off x="2196737" y="616758"/>
            <a:ext cx="6475692" cy="602443"/>
          </a:xfrm>
          <a:prstGeom prst="rect">
            <a:avLst/>
          </a:prstGeom>
        </p:spPr>
        <p:txBody>
          <a:bodyPr vert="horz" lIns="91440" tIns="45720" rIns="91440" bIns="45720" rtlCol="0" anchor="t">
            <a:normAutofit/>
          </a:bodyPr>
          <a:lstStyle/>
          <a:p>
            <a:r>
              <a:rPr lang="en-US" dirty="0"/>
              <a:t>Content Page with Text and Photo</a:t>
            </a:r>
          </a:p>
        </p:txBody>
      </p:sp>
      <p:sp>
        <p:nvSpPr>
          <p:cNvPr id="3" name="Text Placeholder 2"/>
          <p:cNvSpPr>
            <a:spLocks noGrp="1"/>
          </p:cNvSpPr>
          <p:nvPr>
            <p:ph type="body" idx="1"/>
          </p:nvPr>
        </p:nvSpPr>
        <p:spPr>
          <a:xfrm>
            <a:off x="2196737" y="2057400"/>
            <a:ext cx="6518756"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7" name="Picture 3" descr="PN0150701-IMG05"/>
          <p:cNvPicPr>
            <a:picLocks noChangeAspect="1" noChangeArrowheads="1"/>
          </p:cNvPicPr>
          <p:nvPr/>
        </p:nvPicPr>
        <p:blipFill>
          <a:blip r:embed="rId8" cstate="print">
            <a:extLst>
              <a:ext uri="{28A0092B-C50C-407E-A947-70E740481C1C}">
                <a14:useLocalDpi xmlns:a14="http://schemas.microsoft.com/office/drawing/2010/main" val="0"/>
              </a:ext>
            </a:extLst>
          </a:blip>
          <a:srcRect t="3154" r="3360" b="735"/>
          <a:stretch>
            <a:fillRect/>
          </a:stretch>
        </p:blipFill>
        <p:spPr bwMode="auto">
          <a:xfrm flipH="1">
            <a:off x="-14946" y="1666874"/>
            <a:ext cx="1788388" cy="23717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1" name="Rectangle 20"/>
          <p:cNvSpPr/>
          <p:nvPr/>
        </p:nvSpPr>
        <p:spPr>
          <a:xfrm>
            <a:off x="438418" y="5624696"/>
            <a:ext cx="841911" cy="300390"/>
          </a:xfrm>
          <a:prstGeom prst="rect">
            <a:avLst/>
          </a:prstGeom>
          <a:solidFill>
            <a:schemeClr val="tx1">
              <a:lumMod val="50000"/>
              <a:lumOff val="50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356466" y="5467041"/>
            <a:ext cx="1091335" cy="630942"/>
          </a:xfrm>
          <a:prstGeom prst="rect">
            <a:avLst/>
          </a:prstGeom>
          <a:noFill/>
        </p:spPr>
        <p:txBody>
          <a:bodyPr wrap="square" rtlCol="0">
            <a:spAutoFit/>
          </a:bodyPr>
          <a:lstStyle/>
          <a:p>
            <a:r>
              <a:rPr lang="en-US" sz="3500" dirty="0" err="1">
                <a:solidFill>
                  <a:prstClr val="white"/>
                </a:solidFill>
                <a:latin typeface="Baskerville Old Face" panose="02020602080505020303" pitchFamily="18" charset="0"/>
              </a:rPr>
              <a:t>adws</a:t>
            </a:r>
            <a:endParaRPr lang="en-US" sz="3500" dirty="0">
              <a:solidFill>
                <a:prstClr val="white"/>
              </a:solidFill>
              <a:latin typeface="Baskerville Old Face" panose="02020602080505020303" pitchFamily="18" charset="0"/>
            </a:endParaRPr>
          </a:p>
        </p:txBody>
      </p:sp>
      <p:sp>
        <p:nvSpPr>
          <p:cNvPr id="23" name="TextBox 22"/>
          <p:cNvSpPr txBox="1"/>
          <p:nvPr/>
        </p:nvSpPr>
        <p:spPr>
          <a:xfrm>
            <a:off x="114301" y="5909846"/>
            <a:ext cx="1507231" cy="338554"/>
          </a:xfrm>
          <a:prstGeom prst="rect">
            <a:avLst/>
          </a:prstGeom>
          <a:noFill/>
        </p:spPr>
        <p:txBody>
          <a:bodyPr wrap="square" rtlCol="0">
            <a:spAutoFit/>
          </a:bodyPr>
          <a:lstStyle/>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Arkansas Department</a:t>
            </a:r>
          </a:p>
          <a:p>
            <a:pPr algn="ctr"/>
            <a:r>
              <a:rPr lang="en-US" sz="800" dirty="0">
                <a:solidFill>
                  <a:prstClr val="black">
                    <a:lumMod val="65000"/>
                    <a:lumOff val="35000"/>
                  </a:prstClr>
                </a:solidFill>
                <a:latin typeface="Estrangelo Edessa" panose="03080600000000000000" pitchFamily="66" charset="0"/>
                <a:cs typeface="Estrangelo Edessa" panose="03080600000000000000" pitchFamily="66" charset="0"/>
              </a:rPr>
              <a:t>of Workforce Services</a:t>
            </a:r>
          </a:p>
        </p:txBody>
      </p:sp>
    </p:spTree>
    <p:extLst>
      <p:ext uri="{BB962C8B-B14F-4D97-AF65-F5344CB8AC3E}">
        <p14:creationId xmlns:p14="http://schemas.microsoft.com/office/powerpoint/2010/main" val="116425185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Lst>
  <p:hf hdr="0" ftr="0" dt="0"/>
  <p:txStyles>
    <p:titleStyle>
      <a:lvl1pPr algn="l" defTabSz="914400" rtl="0" eaLnBrk="1" latinLnBrk="0" hangingPunct="1">
        <a:spcBef>
          <a:spcPct val="0"/>
        </a:spcBef>
        <a:buNone/>
        <a:defRPr sz="36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2"/>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EF792F"/>
        </a:buClr>
        <a:buFont typeface="Courier New" panose="02070309020205020404" pitchFamily="49" charset="0"/>
        <a:buChar char="o"/>
        <a:defRPr sz="2000" kern="1200">
          <a:solidFill>
            <a:schemeClr val="tx2"/>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59.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59.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2" Type="http://schemas.openxmlformats.org/officeDocument/2006/relationships/hyperlink" Target="https://performancereporting.workforcegps.org/MediaFiles/ws/performancereporting/Folders/%7B843378D0-94E9-467E-8B5C-DB88066FE7D3%7D/636967258924950849/index.html#/lessons/aB6ss3Yc0ARgK3UXANR7QiJSGixb5gIX" TargetMode="Externa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9.xml"/><Relationship Id="rId5" Type="http://schemas.openxmlformats.org/officeDocument/2006/relationships/comments" Target="../comments/commen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F652E9C-631C-4EA3-A245-0633DA762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9FA11F79-B78D-4A0E-8847-525316B22B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58452" y="4325112"/>
            <a:ext cx="5349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ctrTitle"/>
          </p:nvPr>
        </p:nvSpPr>
        <p:spPr>
          <a:xfrm>
            <a:off x="2877378" y="758952"/>
            <a:ext cx="5489381" cy="3566160"/>
          </a:xfrm>
        </p:spPr>
        <p:txBody>
          <a:bodyPr>
            <a:normAutofit fontScale="90000"/>
          </a:bodyPr>
          <a:lstStyle/>
          <a:p>
            <a:r>
              <a:rPr lang="en-US" sz="6200" b="1" dirty="0"/>
              <a:t>Measurable Skill Gains Performance Indicators Training</a:t>
            </a:r>
          </a:p>
        </p:txBody>
      </p:sp>
      <p:sp>
        <p:nvSpPr>
          <p:cNvPr id="17" name="Subtitle 16"/>
          <p:cNvSpPr>
            <a:spLocks noGrp="1"/>
          </p:cNvSpPr>
          <p:nvPr>
            <p:ph type="subTitle" idx="1"/>
          </p:nvPr>
        </p:nvSpPr>
        <p:spPr>
          <a:xfrm>
            <a:off x="2877378" y="4455620"/>
            <a:ext cx="5580822" cy="1106977"/>
          </a:xfrm>
        </p:spPr>
        <p:txBody>
          <a:bodyPr>
            <a:normAutofit/>
          </a:bodyPr>
          <a:lstStyle/>
          <a:p>
            <a:r>
              <a:rPr lang="en-US" sz="1000" dirty="0"/>
              <a:t>	</a:t>
            </a:r>
          </a:p>
          <a:p>
            <a:r>
              <a:rPr lang="en-US" sz="1400" dirty="0"/>
              <a:t>Heather Pipkin	November 4, 2021,	Teams</a:t>
            </a:r>
          </a:p>
        </p:txBody>
      </p:sp>
      <p:pic>
        <p:nvPicPr>
          <p:cNvPr id="9" name="Picture 8" descr="A drawing of a face&#10;&#10;Description automatically generated">
            <a:extLst>
              <a:ext uri="{FF2B5EF4-FFF2-40B4-BE49-F238E27FC236}">
                <a16:creationId xmlns:a16="http://schemas.microsoft.com/office/drawing/2014/main" id="{AB96CBB1-6344-4AFA-96D6-80560F9663F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97363" y="2315392"/>
            <a:ext cx="1837115" cy="1708516"/>
          </a:xfrm>
          <a:prstGeom prst="rect">
            <a:avLst/>
          </a:prstGeom>
        </p:spPr>
      </p:pic>
      <p:sp>
        <p:nvSpPr>
          <p:cNvPr id="37" name="Rectangle 36">
            <a:extLst>
              <a:ext uri="{FF2B5EF4-FFF2-40B4-BE49-F238E27FC236}">
                <a16:creationId xmlns:a16="http://schemas.microsoft.com/office/drawing/2014/main" id="{04D0B784-4306-4620-A278-1F5FFDE5A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F2344334-CC5A-4E5A-929E-D7BC8EA8F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304800" y="365127"/>
            <a:ext cx="8210550" cy="1463673"/>
          </a:xfrm>
        </p:spPr>
        <p:txBody>
          <a:bodyPr>
            <a:normAutofit/>
          </a:bodyPr>
          <a:lstStyle/>
          <a:p>
            <a:r>
              <a:rPr lang="en-US" sz="4800" b="1" dirty="0"/>
              <a:t>WIOA title I-B - Who is in the measure? </a:t>
            </a:r>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304800" y="2667000"/>
            <a:ext cx="8458200" cy="4054475"/>
          </a:xfrm>
        </p:spPr>
        <p:txBody>
          <a:bodyPr>
            <a:normAutofit/>
          </a:bodyPr>
          <a:lstStyle/>
          <a:p>
            <a:pPr algn="ctr"/>
            <a:r>
              <a:rPr lang="en-US" sz="4400" dirty="0"/>
              <a:t>All in-school youth attending high school</a:t>
            </a:r>
          </a:p>
          <a:p>
            <a:pPr marL="0" indent="0">
              <a:buNone/>
            </a:pPr>
            <a:endParaRPr lang="en-US" sz="2400" dirty="0"/>
          </a:p>
          <a:p>
            <a:endParaRPr lang="en-US" dirty="0">
              <a:highlight>
                <a:srgbClr val="FF0000"/>
              </a:highlight>
            </a:endParaRPr>
          </a:p>
          <a:p>
            <a:endParaRPr lang="en-US" dirty="0">
              <a:highlight>
                <a:srgbClr val="FF0000"/>
              </a:highlight>
            </a:endParaRPr>
          </a:p>
          <a:p>
            <a:endParaRPr lang="en-US" dirty="0">
              <a:highlight>
                <a:srgbClr val="FF0000"/>
              </a:highlight>
            </a:endParaRPr>
          </a:p>
          <a:p>
            <a:endParaRPr lang="en-US" sz="1100" dirty="0"/>
          </a:p>
          <a:p>
            <a:endParaRPr lang="en-US" dirty="0"/>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5" name="Picture 4" descr="A drawing of a face&#10;&#10;Description automatically generated">
            <a:extLst>
              <a:ext uri="{FF2B5EF4-FFF2-40B4-BE49-F238E27FC236}">
                <a16:creationId xmlns:a16="http://schemas.microsoft.com/office/drawing/2014/main" id="{D573B087-978A-4A92-9220-6D974CD6C01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451848" y="385005"/>
            <a:ext cx="1219835" cy="1135380"/>
          </a:xfrm>
          <a:prstGeom prst="rect">
            <a:avLst/>
          </a:prstGeom>
        </p:spPr>
      </p:pic>
    </p:spTree>
    <p:extLst>
      <p:ext uri="{BB962C8B-B14F-4D97-AF65-F5344CB8AC3E}">
        <p14:creationId xmlns:p14="http://schemas.microsoft.com/office/powerpoint/2010/main" val="238195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5935-BEFF-4D91-BC5F-CC90722A0A41}"/>
              </a:ext>
            </a:extLst>
          </p:cNvPr>
          <p:cNvSpPr>
            <a:spLocks noGrp="1"/>
          </p:cNvSpPr>
          <p:nvPr>
            <p:ph type="title"/>
          </p:nvPr>
        </p:nvSpPr>
        <p:spPr>
          <a:xfrm>
            <a:off x="533400" y="286604"/>
            <a:ext cx="8077200" cy="1450757"/>
          </a:xfrm>
        </p:spPr>
        <p:txBody>
          <a:bodyPr>
            <a:noAutofit/>
          </a:bodyPr>
          <a:lstStyle/>
          <a:p>
            <a:r>
              <a:rPr lang="en-US" sz="4000" b="1" dirty="0"/>
              <a:t>How to Enter High School instruction. </a:t>
            </a:r>
          </a:p>
        </p:txBody>
      </p:sp>
      <p:sp>
        <p:nvSpPr>
          <p:cNvPr id="3" name="Content Placeholder 2">
            <a:extLst>
              <a:ext uri="{FF2B5EF4-FFF2-40B4-BE49-F238E27FC236}">
                <a16:creationId xmlns:a16="http://schemas.microsoft.com/office/drawing/2014/main" id="{952CEB10-7066-4FEB-BF8A-9AB60383D2A1}"/>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sz="3200" dirty="0"/>
              <a:t>DOL has determined that High School leads to employment.</a:t>
            </a:r>
          </a:p>
        </p:txBody>
      </p:sp>
      <p:sp>
        <p:nvSpPr>
          <p:cNvPr id="4" name="Slide Number Placeholder 3">
            <a:extLst>
              <a:ext uri="{FF2B5EF4-FFF2-40B4-BE49-F238E27FC236}">
                <a16:creationId xmlns:a16="http://schemas.microsoft.com/office/drawing/2014/main" id="{50CFE69C-5892-49B0-8CCE-73DC7C1AE4AC}"/>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11" name="Picture 10">
            <a:extLst>
              <a:ext uri="{FF2B5EF4-FFF2-40B4-BE49-F238E27FC236}">
                <a16:creationId xmlns:a16="http://schemas.microsoft.com/office/drawing/2014/main" id="{41C1BA29-13C6-4AB4-AF15-A98363A0675B}"/>
              </a:ext>
            </a:extLst>
          </p:cNvPr>
          <p:cNvPicPr>
            <a:picLocks noChangeAspect="1"/>
          </p:cNvPicPr>
          <p:nvPr/>
        </p:nvPicPr>
        <p:blipFill>
          <a:blip r:embed="rId3"/>
          <a:stretch>
            <a:fillRect/>
          </a:stretch>
        </p:blipFill>
        <p:spPr>
          <a:xfrm>
            <a:off x="457200" y="2994660"/>
            <a:ext cx="8153400" cy="868680"/>
          </a:xfrm>
          <a:prstGeom prst="rect">
            <a:avLst/>
          </a:prstGeom>
        </p:spPr>
      </p:pic>
    </p:spTree>
    <p:extLst>
      <p:ext uri="{BB962C8B-B14F-4D97-AF65-F5344CB8AC3E}">
        <p14:creationId xmlns:p14="http://schemas.microsoft.com/office/powerpoint/2010/main" val="583492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304800" y="365127"/>
            <a:ext cx="8210550" cy="1284037"/>
          </a:xfrm>
        </p:spPr>
        <p:txBody>
          <a:bodyPr>
            <a:noAutofit/>
          </a:bodyPr>
          <a:lstStyle/>
          <a:p>
            <a:r>
              <a:rPr lang="en-US" b="1" dirty="0"/>
              <a:t>WIOA title I-B - Who is in the measure? OSY</a:t>
            </a:r>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304800" y="1903448"/>
            <a:ext cx="8458200" cy="4556338"/>
          </a:xfrm>
        </p:spPr>
        <p:txBody>
          <a:bodyPr>
            <a:normAutofit fontScale="85000" lnSpcReduction="10000"/>
          </a:bodyPr>
          <a:lstStyle/>
          <a:p>
            <a:r>
              <a:rPr lang="en-US" sz="4000" dirty="0"/>
              <a:t>WIOA title I Out-of-School Youth participants who are in at least one of the following </a:t>
            </a:r>
            <a:r>
              <a:rPr lang="en-US" sz="4000" u="sng" dirty="0"/>
              <a:t>while participating in the Youth program</a:t>
            </a:r>
            <a:r>
              <a:rPr lang="en-US" sz="4000" dirty="0"/>
              <a:t> </a:t>
            </a:r>
          </a:p>
          <a:p>
            <a:pPr lvl="1"/>
            <a:r>
              <a:rPr lang="en-US" sz="3500" dirty="0"/>
              <a:t>Occupational skills training</a:t>
            </a:r>
          </a:p>
          <a:p>
            <a:pPr lvl="1"/>
            <a:r>
              <a:rPr lang="en-US" sz="3500" dirty="0"/>
              <a:t>Secondary education at or above the 9</a:t>
            </a:r>
            <a:r>
              <a:rPr lang="en-US" sz="3500" baseline="30000" dirty="0"/>
              <a:t>th</a:t>
            </a:r>
            <a:r>
              <a:rPr lang="en-US" sz="3500" dirty="0"/>
              <a:t> grade level</a:t>
            </a:r>
          </a:p>
          <a:p>
            <a:pPr lvl="1"/>
            <a:r>
              <a:rPr lang="en-US" sz="3500" dirty="0"/>
              <a:t>Postsecondary education</a:t>
            </a:r>
          </a:p>
          <a:p>
            <a:pPr lvl="1"/>
            <a:r>
              <a:rPr lang="en-US" sz="3500" dirty="0"/>
              <a:t>Title II-funded adult education at or above the 9</a:t>
            </a:r>
            <a:r>
              <a:rPr lang="en-US" sz="3500" baseline="30000" dirty="0"/>
              <a:t>th</a:t>
            </a:r>
            <a:r>
              <a:rPr lang="en-US" sz="3500" dirty="0"/>
              <a:t> grade level</a:t>
            </a:r>
          </a:p>
          <a:p>
            <a:pPr lvl="1"/>
            <a:r>
              <a:rPr lang="en-US" sz="3500" dirty="0"/>
              <a:t>YouthBuild </a:t>
            </a:r>
          </a:p>
          <a:p>
            <a:pPr lvl="1"/>
            <a:r>
              <a:rPr lang="en-US" sz="3500" dirty="0"/>
              <a:t>Job Corps</a:t>
            </a:r>
          </a:p>
          <a:p>
            <a:endParaRPr lang="en-US" dirty="0"/>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6" name="Picture 5" descr="A drawing of a face&#10;&#10;Description automatically generated">
            <a:extLst>
              <a:ext uri="{FF2B5EF4-FFF2-40B4-BE49-F238E27FC236}">
                <a16:creationId xmlns:a16="http://schemas.microsoft.com/office/drawing/2014/main" id="{D3B6A782-84C9-447E-AC7E-8F5CEA68F4F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508188" y="5070123"/>
            <a:ext cx="1219835" cy="1135380"/>
          </a:xfrm>
          <a:prstGeom prst="rect">
            <a:avLst/>
          </a:prstGeom>
        </p:spPr>
      </p:pic>
    </p:spTree>
    <p:extLst>
      <p:ext uri="{BB962C8B-B14F-4D97-AF65-F5344CB8AC3E}">
        <p14:creationId xmlns:p14="http://schemas.microsoft.com/office/powerpoint/2010/main" val="247860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0617-6EE8-4238-ACED-EE51875F634D}"/>
              </a:ext>
            </a:extLst>
          </p:cNvPr>
          <p:cNvSpPr>
            <a:spLocks noGrp="1"/>
          </p:cNvSpPr>
          <p:nvPr>
            <p:ph type="title"/>
          </p:nvPr>
        </p:nvSpPr>
        <p:spPr/>
        <p:txBody>
          <a:bodyPr/>
          <a:lstStyle/>
          <a:p>
            <a:r>
              <a:rPr lang="en-US" dirty="0"/>
              <a:t>Question	</a:t>
            </a:r>
          </a:p>
        </p:txBody>
      </p:sp>
      <p:sp>
        <p:nvSpPr>
          <p:cNvPr id="3" name="Content Placeholder 2">
            <a:extLst>
              <a:ext uri="{FF2B5EF4-FFF2-40B4-BE49-F238E27FC236}">
                <a16:creationId xmlns:a16="http://schemas.microsoft.com/office/drawing/2014/main" id="{C75683B1-3D94-4A9F-94CF-975D267D7802}"/>
              </a:ext>
            </a:extLst>
          </p:cNvPr>
          <p:cNvSpPr>
            <a:spLocks noGrp="1"/>
          </p:cNvSpPr>
          <p:nvPr>
            <p:ph idx="1"/>
          </p:nvPr>
        </p:nvSpPr>
        <p:spPr/>
        <p:txBody>
          <a:bodyPr/>
          <a:lstStyle/>
          <a:p>
            <a:pPr marL="457200" indent="-457200">
              <a:buFont typeface="+mj-lt"/>
              <a:buAutoNum type="arabicPeriod"/>
            </a:pPr>
            <a:r>
              <a:rPr lang="en-US" dirty="0"/>
              <a:t>How many types of MSGs are there?</a:t>
            </a:r>
          </a:p>
          <a:p>
            <a:pPr marL="457200" indent="-457200">
              <a:buFont typeface="+mj-lt"/>
              <a:buAutoNum type="arabicPeriod"/>
            </a:pPr>
            <a:r>
              <a:rPr lang="en-US" dirty="0"/>
              <a:t>What are they?</a:t>
            </a:r>
          </a:p>
        </p:txBody>
      </p:sp>
      <p:sp>
        <p:nvSpPr>
          <p:cNvPr id="4" name="Slide Number Placeholder 3">
            <a:extLst>
              <a:ext uri="{FF2B5EF4-FFF2-40B4-BE49-F238E27FC236}">
                <a16:creationId xmlns:a16="http://schemas.microsoft.com/office/drawing/2014/main" id="{146BD830-3DB7-4C76-8AEC-D1ED35A8BDDE}"/>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4133755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304800" y="365127"/>
            <a:ext cx="8210550" cy="1284037"/>
          </a:xfrm>
        </p:spPr>
        <p:txBody>
          <a:bodyPr>
            <a:noAutofit/>
          </a:bodyPr>
          <a:lstStyle/>
          <a:p>
            <a:r>
              <a:rPr lang="en-US" b="1" dirty="0"/>
              <a:t>5 Types of Measurable Skill Gains </a:t>
            </a:r>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304800" y="1905000"/>
            <a:ext cx="8458200" cy="4816475"/>
          </a:xfrm>
        </p:spPr>
        <p:txBody>
          <a:bodyPr>
            <a:normAutofit/>
          </a:bodyPr>
          <a:lstStyle/>
          <a:p>
            <a:pPr marL="514350" indent="-514350">
              <a:buFont typeface="+mj-lt"/>
              <a:buAutoNum type="arabicPeriod"/>
            </a:pPr>
            <a:r>
              <a:rPr lang="en-US" sz="3200" b="1" dirty="0"/>
              <a:t>Educational Functioning Level</a:t>
            </a:r>
          </a:p>
          <a:p>
            <a:pPr marL="514350" indent="-514350">
              <a:buFont typeface="+mj-lt"/>
              <a:buAutoNum type="arabicPeriod"/>
            </a:pPr>
            <a:r>
              <a:rPr lang="en-US" sz="3200" b="1" dirty="0"/>
              <a:t>Attainment of Secondary School Diploma or Its Recognized Equivalent</a:t>
            </a:r>
          </a:p>
          <a:p>
            <a:pPr marL="514350" indent="-514350">
              <a:buFont typeface="+mj-lt"/>
              <a:buAutoNum type="arabicPeriod"/>
            </a:pPr>
            <a:r>
              <a:rPr lang="en-US" sz="3200" b="1" dirty="0"/>
              <a:t>Secondary or Postsecondary Transcript or Report Card</a:t>
            </a:r>
          </a:p>
          <a:p>
            <a:pPr marL="514350" indent="-514350">
              <a:buFont typeface="+mj-lt"/>
              <a:buAutoNum type="arabicPeriod"/>
            </a:pPr>
            <a:r>
              <a:rPr lang="en-US" sz="3200" b="1" dirty="0"/>
              <a:t>Milestones</a:t>
            </a:r>
          </a:p>
          <a:p>
            <a:pPr marL="514350" indent="-514350">
              <a:buFont typeface="+mj-lt"/>
              <a:buAutoNum type="arabicPeriod"/>
            </a:pPr>
            <a:r>
              <a:rPr lang="en-US" sz="3200" b="1" dirty="0"/>
              <a:t>Passage of an Exam (Skill Progression Benchmarks)</a:t>
            </a:r>
            <a:endParaRPr lang="en-US" sz="3200" dirty="0"/>
          </a:p>
          <a:p>
            <a:endParaRPr lang="en-US" dirty="0"/>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6" name="Picture 5" descr="A drawing of a face&#10;&#10;Description automatically generated">
            <a:extLst>
              <a:ext uri="{FF2B5EF4-FFF2-40B4-BE49-F238E27FC236}">
                <a16:creationId xmlns:a16="http://schemas.microsoft.com/office/drawing/2014/main" id="{5033AAB3-3DBA-48C2-85EB-41DAE2F8E9E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508188" y="5070123"/>
            <a:ext cx="1219835" cy="1135380"/>
          </a:xfrm>
          <a:prstGeom prst="rect">
            <a:avLst/>
          </a:prstGeom>
        </p:spPr>
      </p:pic>
    </p:spTree>
    <p:extLst>
      <p:ext uri="{BB962C8B-B14F-4D97-AF65-F5344CB8AC3E}">
        <p14:creationId xmlns:p14="http://schemas.microsoft.com/office/powerpoint/2010/main" val="2428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F652E9C-631C-4EA3-A245-0633DA762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9FA11F79-B78D-4A0E-8847-525316B22B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58452" y="4325112"/>
            <a:ext cx="5349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ctrTitle"/>
          </p:nvPr>
        </p:nvSpPr>
        <p:spPr>
          <a:xfrm>
            <a:off x="2877378" y="758952"/>
            <a:ext cx="5489381" cy="3566160"/>
          </a:xfrm>
        </p:spPr>
        <p:txBody>
          <a:bodyPr>
            <a:normAutofit fontScale="90000"/>
          </a:bodyPr>
          <a:lstStyle/>
          <a:p>
            <a:r>
              <a:rPr lang="en-US" b="1" dirty="0"/>
              <a:t>1. Educational Functioning Level</a:t>
            </a:r>
          </a:p>
        </p:txBody>
      </p:sp>
      <p:sp>
        <p:nvSpPr>
          <p:cNvPr id="17" name="Subtitle 16"/>
          <p:cNvSpPr>
            <a:spLocks noGrp="1"/>
          </p:cNvSpPr>
          <p:nvPr>
            <p:ph type="subTitle" idx="1"/>
          </p:nvPr>
        </p:nvSpPr>
        <p:spPr>
          <a:xfrm>
            <a:off x="2877378" y="4455620"/>
            <a:ext cx="5491459" cy="1143000"/>
          </a:xfrm>
        </p:spPr>
        <p:txBody>
          <a:bodyPr>
            <a:normAutofit/>
          </a:bodyPr>
          <a:lstStyle/>
          <a:p>
            <a:r>
              <a:rPr lang="en-US" dirty="0"/>
              <a:t>PIRL 1806</a:t>
            </a:r>
          </a:p>
        </p:txBody>
      </p:sp>
      <p:pic>
        <p:nvPicPr>
          <p:cNvPr id="2" name="Picture 1">
            <a:extLst>
              <a:ext uri="{FF2B5EF4-FFF2-40B4-BE49-F238E27FC236}">
                <a16:creationId xmlns:a16="http://schemas.microsoft.com/office/drawing/2014/main" id="{53263AD7-D321-4418-B20A-9D41E9955C09}"/>
              </a:ext>
            </a:extLst>
          </p:cNvPr>
          <p:cNvPicPr>
            <a:picLocks noChangeAspect="1"/>
          </p:cNvPicPr>
          <p:nvPr/>
        </p:nvPicPr>
        <p:blipFill>
          <a:blip r:embed="rId3"/>
          <a:stretch>
            <a:fillRect/>
          </a:stretch>
        </p:blipFill>
        <p:spPr>
          <a:xfrm>
            <a:off x="697363" y="2315392"/>
            <a:ext cx="1837115" cy="1708516"/>
          </a:xfrm>
          <a:prstGeom prst="rect">
            <a:avLst/>
          </a:prstGeom>
        </p:spPr>
      </p:pic>
      <p:sp>
        <p:nvSpPr>
          <p:cNvPr id="37" name="Rectangle 36">
            <a:extLst>
              <a:ext uri="{FF2B5EF4-FFF2-40B4-BE49-F238E27FC236}">
                <a16:creationId xmlns:a16="http://schemas.microsoft.com/office/drawing/2014/main" id="{04D0B784-4306-4620-A278-1F5FFDE5A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F2344334-CC5A-4E5A-929E-D7BC8EA8F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986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685800" y="555707"/>
            <a:ext cx="8210550" cy="1311273"/>
          </a:xfrm>
        </p:spPr>
        <p:txBody>
          <a:bodyPr>
            <a:noAutofit/>
          </a:bodyPr>
          <a:lstStyle/>
          <a:p>
            <a:r>
              <a:rPr lang="en-US" b="1" dirty="0"/>
              <a:t>Who is in the measure? </a:t>
            </a:r>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685800" y="2438400"/>
            <a:ext cx="7848600" cy="4283075"/>
          </a:xfrm>
        </p:spPr>
        <p:txBody>
          <a:bodyPr>
            <a:normAutofit/>
          </a:bodyPr>
          <a:lstStyle/>
          <a:p>
            <a:r>
              <a:rPr lang="en-US" sz="4400" dirty="0"/>
              <a:t>Participant receiving education below the postsecondary level and are Basic Skills Deficient</a:t>
            </a:r>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6" name="Picture 5" descr="A drawing of a face&#10;&#10;Description automatically generated">
            <a:extLst>
              <a:ext uri="{FF2B5EF4-FFF2-40B4-BE49-F238E27FC236}">
                <a16:creationId xmlns:a16="http://schemas.microsoft.com/office/drawing/2014/main" id="{BA3762D0-AB6C-49CF-8244-95615512341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508188" y="5070123"/>
            <a:ext cx="1219835" cy="1135380"/>
          </a:xfrm>
          <a:prstGeom prst="rect">
            <a:avLst/>
          </a:prstGeom>
        </p:spPr>
      </p:pic>
    </p:spTree>
    <p:extLst>
      <p:ext uri="{BB962C8B-B14F-4D97-AF65-F5344CB8AC3E}">
        <p14:creationId xmlns:p14="http://schemas.microsoft.com/office/powerpoint/2010/main" val="422487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685800" y="555707"/>
            <a:ext cx="8210550" cy="1139863"/>
          </a:xfrm>
        </p:spPr>
        <p:txBody>
          <a:bodyPr>
            <a:noAutofit/>
          </a:bodyPr>
          <a:lstStyle/>
          <a:p>
            <a:r>
              <a:rPr lang="en-US" b="1" dirty="0"/>
              <a:t>Goal for attainment: </a:t>
            </a:r>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533400" y="1866980"/>
            <a:ext cx="8001000" cy="4854495"/>
          </a:xfrm>
        </p:spPr>
        <p:txBody>
          <a:bodyPr>
            <a:normAutofit/>
          </a:bodyPr>
          <a:lstStyle/>
          <a:p>
            <a:pPr marL="742950" lvl="0" indent="-742950">
              <a:buFont typeface="+mj-lt"/>
              <a:buAutoNum type="alphaLcParenR"/>
            </a:pPr>
            <a:r>
              <a:rPr lang="en-US" sz="3600" dirty="0"/>
              <a:t>Increase 1 educational functioning level (pre-test/post-test)</a:t>
            </a:r>
          </a:p>
          <a:p>
            <a:endParaRPr lang="en-US" dirty="0"/>
          </a:p>
          <a:p>
            <a:pPr marL="742950" indent="-742950">
              <a:buFont typeface="+mj-lt"/>
              <a:buAutoNum type="alphaLcParenR"/>
            </a:pPr>
            <a:r>
              <a:rPr lang="en-US" sz="3600" dirty="0"/>
              <a:t>Pretest/Posttest (using alternate versions 11 and 12 of TABE 11/12)</a:t>
            </a:r>
          </a:p>
          <a:p>
            <a:endParaRPr lang="en-US" sz="3600" dirty="0"/>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6" name="Picture 5">
            <a:extLst>
              <a:ext uri="{FF2B5EF4-FFF2-40B4-BE49-F238E27FC236}">
                <a16:creationId xmlns:a16="http://schemas.microsoft.com/office/drawing/2014/main" id="{3E255F52-EC45-430A-AC16-44F6633DAFB0}"/>
              </a:ext>
            </a:extLst>
          </p:cNvPr>
          <p:cNvPicPr>
            <a:picLocks noChangeAspect="1"/>
          </p:cNvPicPr>
          <p:nvPr/>
        </p:nvPicPr>
        <p:blipFill>
          <a:blip r:embed="rId3"/>
          <a:stretch>
            <a:fillRect/>
          </a:stretch>
        </p:blipFill>
        <p:spPr>
          <a:xfrm>
            <a:off x="7395364" y="384297"/>
            <a:ext cx="1219306" cy="1133954"/>
          </a:xfrm>
          <a:prstGeom prst="rect">
            <a:avLst/>
          </a:prstGeom>
        </p:spPr>
      </p:pic>
    </p:spTree>
    <p:extLst>
      <p:ext uri="{BB962C8B-B14F-4D97-AF65-F5344CB8AC3E}">
        <p14:creationId xmlns:p14="http://schemas.microsoft.com/office/powerpoint/2010/main" val="248552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685800" y="555707"/>
            <a:ext cx="8210550" cy="1139863"/>
          </a:xfrm>
        </p:spPr>
        <p:txBody>
          <a:bodyPr>
            <a:noAutofit/>
          </a:bodyPr>
          <a:lstStyle/>
          <a:p>
            <a:r>
              <a:rPr lang="en-US" b="1" dirty="0"/>
              <a:t>Goal for attainment: </a:t>
            </a:r>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533400" y="1866980"/>
            <a:ext cx="8001000" cy="4854495"/>
          </a:xfrm>
        </p:spPr>
        <p:txBody>
          <a:bodyPr>
            <a:normAutofit/>
          </a:bodyPr>
          <a:lstStyle/>
          <a:p>
            <a:pPr marL="742950" lvl="0" indent="-742950">
              <a:buFont typeface="+mj-lt"/>
              <a:buAutoNum type="alphaLcParenR" startAt="2"/>
            </a:pPr>
            <a:r>
              <a:rPr lang="en-US" sz="3600" dirty="0"/>
              <a:t>Educational gain through credits or Carnegie units of </a:t>
            </a:r>
            <a:r>
              <a:rPr lang="en-US" sz="3600" u="sng" dirty="0"/>
              <a:t>an adult high school program</a:t>
            </a:r>
            <a:r>
              <a:rPr lang="en-US" sz="3600" dirty="0"/>
              <a:t> </a:t>
            </a:r>
          </a:p>
          <a:p>
            <a:endParaRPr lang="en-US" dirty="0"/>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18</a:t>
            </a:fld>
            <a:endParaRPr lang="en-US" dirty="0"/>
          </a:p>
        </p:txBody>
      </p:sp>
      <p:pic>
        <p:nvPicPr>
          <p:cNvPr id="6" name="Picture 5">
            <a:extLst>
              <a:ext uri="{FF2B5EF4-FFF2-40B4-BE49-F238E27FC236}">
                <a16:creationId xmlns:a16="http://schemas.microsoft.com/office/drawing/2014/main" id="{3E255F52-EC45-430A-AC16-44F6633DAFB0}"/>
              </a:ext>
            </a:extLst>
          </p:cNvPr>
          <p:cNvPicPr>
            <a:picLocks noChangeAspect="1"/>
          </p:cNvPicPr>
          <p:nvPr/>
        </p:nvPicPr>
        <p:blipFill>
          <a:blip r:embed="rId3"/>
          <a:stretch>
            <a:fillRect/>
          </a:stretch>
        </p:blipFill>
        <p:spPr>
          <a:xfrm>
            <a:off x="7395364" y="384297"/>
            <a:ext cx="1219306" cy="1133954"/>
          </a:xfrm>
          <a:prstGeom prst="rect">
            <a:avLst/>
          </a:prstGeom>
        </p:spPr>
      </p:pic>
    </p:spTree>
    <p:extLst>
      <p:ext uri="{BB962C8B-B14F-4D97-AF65-F5344CB8AC3E}">
        <p14:creationId xmlns:p14="http://schemas.microsoft.com/office/powerpoint/2010/main" val="368506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685800" y="555707"/>
            <a:ext cx="8210550" cy="1139863"/>
          </a:xfrm>
        </p:spPr>
        <p:txBody>
          <a:bodyPr>
            <a:noAutofit/>
          </a:bodyPr>
          <a:lstStyle/>
          <a:p>
            <a:r>
              <a:rPr lang="en-US" b="1" dirty="0"/>
              <a:t>Goal for attainment: </a:t>
            </a:r>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685800" y="1866980"/>
            <a:ext cx="7848600" cy="4854495"/>
          </a:xfrm>
        </p:spPr>
        <p:txBody>
          <a:bodyPr>
            <a:normAutofit/>
          </a:bodyPr>
          <a:lstStyle/>
          <a:p>
            <a:pPr marL="742950" lvl="0" indent="-742950">
              <a:buFont typeface="+mj-lt"/>
              <a:buAutoNum type="alphaLcParenR" startAt="3"/>
            </a:pPr>
            <a:r>
              <a:rPr lang="en-US" sz="3600" dirty="0"/>
              <a:t>Leave high school (or equivalent program) </a:t>
            </a:r>
            <a:r>
              <a:rPr lang="en-US" sz="3600" u="sng" dirty="0"/>
              <a:t>and</a:t>
            </a:r>
            <a:r>
              <a:rPr lang="en-US" sz="3600" dirty="0"/>
              <a:t> enroll in postsecondary education during the PY (diploma or GED® not required)</a:t>
            </a:r>
          </a:p>
          <a:p>
            <a:pPr marL="457200" indent="-457200">
              <a:buFont typeface="+mj-lt"/>
              <a:buAutoNum type="alphaLcParenR" startAt="3"/>
            </a:pPr>
            <a:endParaRPr lang="en-US" dirty="0"/>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19</a:t>
            </a:fld>
            <a:endParaRPr lang="en-US" dirty="0"/>
          </a:p>
        </p:txBody>
      </p:sp>
      <p:pic>
        <p:nvPicPr>
          <p:cNvPr id="6" name="Picture 5">
            <a:extLst>
              <a:ext uri="{FF2B5EF4-FFF2-40B4-BE49-F238E27FC236}">
                <a16:creationId xmlns:a16="http://schemas.microsoft.com/office/drawing/2014/main" id="{3E255F52-EC45-430A-AC16-44F6633DAFB0}"/>
              </a:ext>
            </a:extLst>
          </p:cNvPr>
          <p:cNvPicPr>
            <a:picLocks noChangeAspect="1"/>
          </p:cNvPicPr>
          <p:nvPr/>
        </p:nvPicPr>
        <p:blipFill>
          <a:blip r:embed="rId3"/>
          <a:stretch>
            <a:fillRect/>
          </a:stretch>
        </p:blipFill>
        <p:spPr>
          <a:xfrm>
            <a:off x="7395364" y="384297"/>
            <a:ext cx="1219306" cy="1133954"/>
          </a:xfrm>
          <a:prstGeom prst="rect">
            <a:avLst/>
          </a:prstGeom>
        </p:spPr>
      </p:pic>
    </p:spTree>
    <p:extLst>
      <p:ext uri="{BB962C8B-B14F-4D97-AF65-F5344CB8AC3E}">
        <p14:creationId xmlns:p14="http://schemas.microsoft.com/office/powerpoint/2010/main" val="288857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304800" y="365128"/>
            <a:ext cx="8210550" cy="1312826"/>
          </a:xfrm>
        </p:spPr>
        <p:txBody>
          <a:bodyPr>
            <a:normAutofit/>
          </a:bodyPr>
          <a:lstStyle/>
          <a:p>
            <a:pPr algn="ctr"/>
            <a:r>
              <a:rPr lang="en-US" sz="4800" b="1" dirty="0"/>
              <a:t>References</a:t>
            </a:r>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734637" y="1828800"/>
            <a:ext cx="8028363" cy="4892675"/>
          </a:xfrm>
        </p:spPr>
        <p:txBody>
          <a:bodyPr>
            <a:normAutofit fontScale="70000" lnSpcReduction="20000"/>
          </a:bodyPr>
          <a:lstStyle/>
          <a:p>
            <a:r>
              <a:rPr lang="en-US" sz="4000" dirty="0"/>
              <a:t>20 CFR 677.155(a)(1)(v)</a:t>
            </a:r>
          </a:p>
          <a:p>
            <a:r>
              <a:rPr lang="en-US" sz="4000" dirty="0"/>
              <a:t>TEGL 10-16, Change 1</a:t>
            </a:r>
          </a:p>
          <a:p>
            <a:r>
              <a:rPr lang="en-US" sz="4000" dirty="0"/>
              <a:t>TEGL 14-18</a:t>
            </a:r>
          </a:p>
          <a:p>
            <a:r>
              <a:rPr lang="en-US" sz="4000" dirty="0"/>
              <a:t>TEGL 23-19</a:t>
            </a:r>
          </a:p>
          <a:p>
            <a:r>
              <a:rPr lang="en-US" sz="4000" dirty="0"/>
              <a:t>ADWS Policy No. WIOA 1-B 3.1 Updated 08/27/2018 (Services for Adults and Dislocated Workers)</a:t>
            </a:r>
          </a:p>
          <a:p>
            <a:r>
              <a:rPr lang="en-US" sz="4000" dirty="0"/>
              <a:t>ADWS Policy No. WIOA 1-B 3.2 Updated 08/27/2018 (Services for Youth)</a:t>
            </a:r>
          </a:p>
          <a:p>
            <a:r>
              <a:rPr lang="en-US" sz="4000" dirty="0"/>
              <a:t>ADWS Issuance PY19-08 (change 2)</a:t>
            </a:r>
          </a:p>
          <a:p>
            <a:r>
              <a:rPr lang="en-US" sz="4000" dirty="0"/>
              <a:t> </a:t>
            </a:r>
          </a:p>
          <a:p>
            <a:endParaRPr lang="en-US" sz="1100" dirty="0"/>
          </a:p>
          <a:p>
            <a:endParaRPr lang="en-US" dirty="0"/>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2</a:t>
            </a:fld>
            <a:endParaRPr lang="en-US" dirty="0"/>
          </a:p>
        </p:txBody>
      </p:sp>
      <p:pic>
        <p:nvPicPr>
          <p:cNvPr id="7" name="Picture 6" descr="A drawing of a face&#10;&#10;Description automatically generated">
            <a:extLst>
              <a:ext uri="{FF2B5EF4-FFF2-40B4-BE49-F238E27FC236}">
                <a16:creationId xmlns:a16="http://schemas.microsoft.com/office/drawing/2014/main" id="{54C41327-6963-4C69-8448-EA89DC1899C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189528" y="1828800"/>
            <a:ext cx="1219835" cy="1135380"/>
          </a:xfrm>
          <a:prstGeom prst="rect">
            <a:avLst/>
          </a:prstGeom>
        </p:spPr>
      </p:pic>
    </p:spTree>
    <p:extLst>
      <p:ext uri="{BB962C8B-B14F-4D97-AF65-F5344CB8AC3E}">
        <p14:creationId xmlns:p14="http://schemas.microsoft.com/office/powerpoint/2010/main" val="419614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A1CC-09B4-438D-BBBD-DB7DADEDA1D1}"/>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653DD2A0-C09A-46E0-B50F-BD932BD0FE2D}"/>
              </a:ext>
            </a:extLst>
          </p:cNvPr>
          <p:cNvSpPr>
            <a:spLocks noGrp="1"/>
          </p:cNvSpPr>
          <p:nvPr>
            <p:ph idx="1"/>
          </p:nvPr>
        </p:nvSpPr>
        <p:spPr/>
        <p:txBody>
          <a:bodyPr/>
          <a:lstStyle/>
          <a:p>
            <a:pPr marL="457200" indent="-457200">
              <a:buFont typeface="+mj-lt"/>
              <a:buAutoNum type="arabicPeriod"/>
            </a:pPr>
            <a:r>
              <a:rPr lang="en-US" dirty="0"/>
              <a:t>Who is in the Educational Functioning Level Measure?</a:t>
            </a:r>
          </a:p>
          <a:p>
            <a:pPr marL="457200" indent="-457200">
              <a:buFont typeface="+mj-lt"/>
              <a:buAutoNum type="arabicPeriod"/>
            </a:pPr>
            <a:r>
              <a:rPr lang="en-US" dirty="0"/>
              <a:t>Name at least one way this measure can be attained.</a:t>
            </a:r>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BCF6EA9-2B85-4A3E-9E8C-03DB62BE0DA9}"/>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730181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689E-762B-4DD2-930F-22D28E2EAEDA}"/>
              </a:ext>
            </a:extLst>
          </p:cNvPr>
          <p:cNvSpPr>
            <a:spLocks noGrp="1"/>
          </p:cNvSpPr>
          <p:nvPr>
            <p:ph type="title"/>
          </p:nvPr>
        </p:nvSpPr>
        <p:spPr/>
        <p:txBody>
          <a:bodyPr/>
          <a:lstStyle/>
          <a:p>
            <a:r>
              <a:rPr lang="en-US" dirty="0"/>
              <a:t>Answers</a:t>
            </a:r>
          </a:p>
        </p:txBody>
      </p:sp>
      <p:sp>
        <p:nvSpPr>
          <p:cNvPr id="3" name="Content Placeholder 2">
            <a:extLst>
              <a:ext uri="{FF2B5EF4-FFF2-40B4-BE49-F238E27FC236}">
                <a16:creationId xmlns:a16="http://schemas.microsoft.com/office/drawing/2014/main" id="{7D0B0064-CA28-4664-B11D-300C89B0C8D7}"/>
              </a:ext>
            </a:extLst>
          </p:cNvPr>
          <p:cNvSpPr>
            <a:spLocks noGrp="1"/>
          </p:cNvSpPr>
          <p:nvPr>
            <p:ph idx="1"/>
          </p:nvPr>
        </p:nvSpPr>
        <p:spPr/>
        <p:txBody>
          <a:bodyPr/>
          <a:lstStyle/>
          <a:p>
            <a:pPr marL="457200" indent="-457200">
              <a:buFont typeface="+mj-lt"/>
              <a:buAutoNum type="arabicPeriod"/>
            </a:pPr>
            <a:r>
              <a:rPr lang="en-US" dirty="0"/>
              <a:t>Who is in the Educational Functioning Level Measure?</a:t>
            </a:r>
          </a:p>
          <a:p>
            <a:pPr marL="749808" lvl="1" indent="-457200">
              <a:buFont typeface="+mj-lt"/>
              <a:buAutoNum type="arabicPeriod"/>
            </a:pPr>
            <a:r>
              <a:rPr lang="en-US" dirty="0"/>
              <a:t>Participants receiving education below the postsecondary level who are basic skills deficient</a:t>
            </a:r>
          </a:p>
          <a:p>
            <a:pPr marL="749808" lvl="1" indent="-457200">
              <a:buFont typeface="+mj-lt"/>
              <a:buAutoNum type="arabicPeriod"/>
            </a:pPr>
            <a:endParaRPr lang="en-US" dirty="0"/>
          </a:p>
          <a:p>
            <a:pPr marL="457200" indent="-457200">
              <a:buFont typeface="+mj-lt"/>
              <a:buAutoNum type="arabicPeriod"/>
            </a:pPr>
            <a:r>
              <a:rPr lang="en-US" dirty="0"/>
              <a:t>Name at least one way this measure can be attained.</a:t>
            </a:r>
          </a:p>
          <a:p>
            <a:pPr marL="749808" lvl="1" indent="-457200">
              <a:buFont typeface="+mj-lt"/>
              <a:buAutoNum type="arabicPeriod"/>
            </a:pPr>
            <a:r>
              <a:rPr lang="en-US" dirty="0"/>
              <a:t>Increase 1 educational function level</a:t>
            </a:r>
          </a:p>
          <a:p>
            <a:pPr marL="749808" lvl="1" indent="-457200">
              <a:buFont typeface="+mj-lt"/>
              <a:buAutoNum type="arabicPeriod"/>
            </a:pPr>
            <a:r>
              <a:rPr lang="en-US" sz="1800" dirty="0"/>
              <a:t>Educational gain through credits or Carnegie units of </a:t>
            </a:r>
            <a:r>
              <a:rPr lang="en-US" sz="1800" u="sng" dirty="0"/>
              <a:t>an adult high school program</a:t>
            </a:r>
            <a:r>
              <a:rPr lang="en-US" sz="1800" dirty="0"/>
              <a:t> </a:t>
            </a:r>
          </a:p>
          <a:p>
            <a:pPr marL="749808" lvl="1" indent="-457200">
              <a:buFont typeface="+mj-lt"/>
              <a:buAutoNum type="arabicPeriod"/>
            </a:pPr>
            <a:r>
              <a:rPr lang="en-US" sz="1800" dirty="0"/>
              <a:t>Leave high school (or equivalent program) </a:t>
            </a:r>
            <a:r>
              <a:rPr lang="en-US" sz="1800" u="sng" dirty="0"/>
              <a:t>and</a:t>
            </a:r>
            <a:r>
              <a:rPr lang="en-US" sz="1800" dirty="0"/>
              <a:t> enroll in postsecondary education during the PY (diploma or GED® not required)</a:t>
            </a:r>
          </a:p>
          <a:p>
            <a:pPr marL="749808" lvl="1" indent="-457200">
              <a:buFont typeface="+mj-lt"/>
              <a:buAutoNum type="arabicPeriod"/>
            </a:pPr>
            <a:endParaRPr lang="en-US" sz="1800" dirty="0"/>
          </a:p>
          <a:p>
            <a:pPr marL="749808" lvl="1" indent="-457200">
              <a:buFont typeface="+mj-lt"/>
              <a:buAutoNum type="arabicPeriod"/>
            </a:pPr>
            <a:endParaRPr lang="en-US" sz="1800" dirty="0"/>
          </a:p>
          <a:p>
            <a:pPr marL="749808" lvl="1" indent="-457200">
              <a:buFont typeface="+mj-lt"/>
              <a:buAutoNum type="arabicPeriod"/>
            </a:pPr>
            <a:endParaRPr lang="en-US" dirty="0"/>
          </a:p>
          <a:p>
            <a:pPr marL="749808" lvl="1" indent="-457200">
              <a:buFont typeface="+mj-lt"/>
              <a:buAutoNum type="arabicPeriod"/>
            </a:pPr>
            <a:endParaRPr lang="en-US" dirty="0"/>
          </a:p>
          <a:p>
            <a:pPr marL="749808" lvl="1" indent="-457200">
              <a:buFont typeface="+mj-lt"/>
              <a:buAutoNum type="arabicPeriod"/>
            </a:pPr>
            <a:endParaRPr lang="en-US" dirty="0"/>
          </a:p>
          <a:p>
            <a:pPr marL="749808" lvl="1"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749808" lvl="1" indent="-457200">
              <a:buFont typeface="+mj-lt"/>
              <a:buAutoNum type="arabicPeriod"/>
            </a:pPr>
            <a:endParaRPr lang="en-US" dirty="0"/>
          </a:p>
          <a:p>
            <a:pPr marL="749808" lvl="1" indent="-457200">
              <a:buFont typeface="+mj-lt"/>
              <a:buAutoNum type="arabicPeriod"/>
            </a:pPr>
            <a:endParaRPr lang="en-US" dirty="0"/>
          </a:p>
          <a:p>
            <a:pPr marL="749808" lvl="1" indent="-45720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DFA1E85D-2C89-4C21-B25C-041DCEF56C2A}"/>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221598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F652E9C-631C-4EA3-A245-0633DA762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9FA11F79-B78D-4A0E-8847-525316B22B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58452" y="4325112"/>
            <a:ext cx="5349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ctrTitle"/>
          </p:nvPr>
        </p:nvSpPr>
        <p:spPr>
          <a:xfrm>
            <a:off x="2877378" y="758952"/>
            <a:ext cx="5489381" cy="3566160"/>
          </a:xfrm>
        </p:spPr>
        <p:txBody>
          <a:bodyPr>
            <a:normAutofit/>
          </a:bodyPr>
          <a:lstStyle/>
          <a:p>
            <a:r>
              <a:rPr lang="en-US" sz="5000" b="1" dirty="0"/>
              <a:t>2. Attainment of Secondary School Diploma or Its Recognized Equivalent and date</a:t>
            </a:r>
          </a:p>
        </p:txBody>
      </p:sp>
      <p:sp>
        <p:nvSpPr>
          <p:cNvPr id="17" name="Subtitle 16"/>
          <p:cNvSpPr>
            <a:spLocks noGrp="1"/>
          </p:cNvSpPr>
          <p:nvPr>
            <p:ph type="subTitle" idx="1"/>
          </p:nvPr>
        </p:nvSpPr>
        <p:spPr>
          <a:xfrm>
            <a:off x="2877378" y="4455620"/>
            <a:ext cx="5491459" cy="1143000"/>
          </a:xfrm>
        </p:spPr>
        <p:txBody>
          <a:bodyPr>
            <a:normAutofit/>
          </a:bodyPr>
          <a:lstStyle/>
          <a:p>
            <a:r>
              <a:rPr lang="en-US" dirty="0"/>
              <a:t>PIRL 1800 &amp; 1801</a:t>
            </a:r>
          </a:p>
        </p:txBody>
      </p:sp>
      <p:pic>
        <p:nvPicPr>
          <p:cNvPr id="2" name="Picture 1">
            <a:extLst>
              <a:ext uri="{FF2B5EF4-FFF2-40B4-BE49-F238E27FC236}">
                <a16:creationId xmlns:a16="http://schemas.microsoft.com/office/drawing/2014/main" id="{29D4A307-1A48-4938-A647-F2A2127B68CD}"/>
              </a:ext>
            </a:extLst>
          </p:cNvPr>
          <p:cNvPicPr>
            <a:picLocks noChangeAspect="1"/>
          </p:cNvPicPr>
          <p:nvPr/>
        </p:nvPicPr>
        <p:blipFill>
          <a:blip r:embed="rId3"/>
          <a:stretch>
            <a:fillRect/>
          </a:stretch>
        </p:blipFill>
        <p:spPr>
          <a:xfrm>
            <a:off x="697363" y="2315392"/>
            <a:ext cx="1837115" cy="1708516"/>
          </a:xfrm>
          <a:prstGeom prst="rect">
            <a:avLst/>
          </a:prstGeom>
        </p:spPr>
      </p:pic>
      <p:sp>
        <p:nvSpPr>
          <p:cNvPr id="37" name="Rectangle 36">
            <a:extLst>
              <a:ext uri="{FF2B5EF4-FFF2-40B4-BE49-F238E27FC236}">
                <a16:creationId xmlns:a16="http://schemas.microsoft.com/office/drawing/2014/main" id="{04D0B784-4306-4620-A278-1F5FFDE5A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F2344334-CC5A-4E5A-929E-D7BC8EA8F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27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685800" y="555707"/>
            <a:ext cx="8210550" cy="1311273"/>
          </a:xfrm>
        </p:spPr>
        <p:txBody>
          <a:bodyPr>
            <a:noAutofit/>
          </a:bodyPr>
          <a:lstStyle/>
          <a:p>
            <a:r>
              <a:rPr lang="en-US" b="1" dirty="0"/>
              <a:t>Who is in the measure? </a:t>
            </a:r>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685800" y="2209800"/>
            <a:ext cx="7848600" cy="4511675"/>
          </a:xfrm>
        </p:spPr>
        <p:txBody>
          <a:bodyPr>
            <a:normAutofit/>
          </a:bodyPr>
          <a:lstStyle/>
          <a:p>
            <a:r>
              <a:rPr lang="en-US" sz="4000" dirty="0"/>
              <a:t>Participants enrolled in high school or equivalent and who do not have a secondary education diploma at program entry.  </a:t>
            </a:r>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23</a:t>
            </a:fld>
            <a:endParaRPr lang="en-US" dirty="0"/>
          </a:p>
        </p:txBody>
      </p:sp>
      <p:pic>
        <p:nvPicPr>
          <p:cNvPr id="6" name="Picture 5" descr="A drawing of a face&#10;&#10;Description automatically generated">
            <a:extLst>
              <a:ext uri="{FF2B5EF4-FFF2-40B4-BE49-F238E27FC236}">
                <a16:creationId xmlns:a16="http://schemas.microsoft.com/office/drawing/2014/main" id="{19AD26C1-2517-4485-90D9-03E263E3D2E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508188" y="5070123"/>
            <a:ext cx="1219835" cy="1135380"/>
          </a:xfrm>
          <a:prstGeom prst="rect">
            <a:avLst/>
          </a:prstGeom>
        </p:spPr>
      </p:pic>
    </p:spTree>
    <p:extLst>
      <p:ext uri="{BB962C8B-B14F-4D97-AF65-F5344CB8AC3E}">
        <p14:creationId xmlns:p14="http://schemas.microsoft.com/office/powerpoint/2010/main" val="3047438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685800" y="555707"/>
            <a:ext cx="8210550" cy="1311273"/>
          </a:xfrm>
        </p:spPr>
        <p:txBody>
          <a:bodyPr>
            <a:noAutofit/>
          </a:bodyPr>
          <a:lstStyle/>
          <a:p>
            <a:r>
              <a:rPr lang="en-US" b="1" dirty="0"/>
              <a:t>Goal: </a:t>
            </a:r>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685800" y="2743200"/>
            <a:ext cx="7848600" cy="3978275"/>
          </a:xfrm>
        </p:spPr>
        <p:txBody>
          <a:bodyPr>
            <a:normAutofit/>
          </a:bodyPr>
          <a:lstStyle/>
          <a:p>
            <a:r>
              <a:rPr lang="en-US" sz="4000" dirty="0"/>
              <a:t>Obtain high school diploma or recognized equivalent</a:t>
            </a:r>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24</a:t>
            </a:fld>
            <a:endParaRPr lang="en-US" dirty="0"/>
          </a:p>
        </p:txBody>
      </p:sp>
      <p:pic>
        <p:nvPicPr>
          <p:cNvPr id="6" name="Picture 5" descr="A drawing of a face&#10;&#10;Description automatically generated">
            <a:extLst>
              <a:ext uri="{FF2B5EF4-FFF2-40B4-BE49-F238E27FC236}">
                <a16:creationId xmlns:a16="http://schemas.microsoft.com/office/drawing/2014/main" id="{C864B315-B438-4D3C-AA7D-AB5CC586F1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508188" y="5070123"/>
            <a:ext cx="1219835" cy="1135380"/>
          </a:xfrm>
          <a:prstGeom prst="rect">
            <a:avLst/>
          </a:prstGeom>
        </p:spPr>
      </p:pic>
    </p:spTree>
    <p:extLst>
      <p:ext uri="{BB962C8B-B14F-4D97-AF65-F5344CB8AC3E}">
        <p14:creationId xmlns:p14="http://schemas.microsoft.com/office/powerpoint/2010/main" val="481854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A997-BDBD-4A46-BBB7-869D131CFFAF}"/>
              </a:ext>
            </a:extLst>
          </p:cNvPr>
          <p:cNvSpPr>
            <a:spLocks noGrp="1"/>
          </p:cNvSpPr>
          <p:nvPr>
            <p:ph type="title"/>
          </p:nvPr>
        </p:nvSpPr>
        <p:spPr>
          <a:xfrm>
            <a:off x="822960" y="286604"/>
            <a:ext cx="7543800" cy="1412425"/>
          </a:xfrm>
        </p:spPr>
        <p:txBody>
          <a:bodyPr>
            <a:normAutofit/>
          </a:bodyPr>
          <a:lstStyle/>
          <a:p>
            <a:r>
              <a:rPr lang="en-US" sz="4400" dirty="0"/>
              <a:t>Recording Attainment of Diploma</a:t>
            </a:r>
          </a:p>
        </p:txBody>
      </p:sp>
      <p:sp>
        <p:nvSpPr>
          <p:cNvPr id="3" name="Content Placeholder 2">
            <a:extLst>
              <a:ext uri="{FF2B5EF4-FFF2-40B4-BE49-F238E27FC236}">
                <a16:creationId xmlns:a16="http://schemas.microsoft.com/office/drawing/2014/main" id="{277C5840-27B6-4CE5-A1FC-7C438E50A3B0}"/>
              </a:ext>
            </a:extLst>
          </p:cNvPr>
          <p:cNvSpPr>
            <a:spLocks noGrp="1"/>
          </p:cNvSpPr>
          <p:nvPr>
            <p:ph idx="1"/>
          </p:nvPr>
        </p:nvSpPr>
        <p:spPr>
          <a:xfrm>
            <a:off x="381000" y="1828800"/>
            <a:ext cx="8381999" cy="4267200"/>
          </a:xfrm>
        </p:spPr>
        <p:txBody>
          <a:bodyPr/>
          <a:lstStyle/>
          <a:p>
            <a:r>
              <a:rPr lang="en-US" sz="2800" dirty="0"/>
              <a:t>A Diploma must be recorded in two places in AJL.</a:t>
            </a:r>
          </a:p>
          <a:p>
            <a:r>
              <a:rPr lang="en-US" dirty="0"/>
              <a:t>1.  </a:t>
            </a:r>
            <a:r>
              <a:rPr lang="en-US" sz="2800" dirty="0"/>
              <a:t>On the Enrollment Details page in MSG section</a:t>
            </a:r>
            <a:r>
              <a:rPr lang="en-US" dirty="0"/>
              <a:t>:</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92F7763-65D5-4A40-8A9D-2B6A7325B571}"/>
              </a:ext>
            </a:extLst>
          </p:cNvPr>
          <p:cNvSpPr>
            <a:spLocks noGrp="1"/>
          </p:cNvSpPr>
          <p:nvPr>
            <p:ph type="sldNum" sz="quarter" idx="12"/>
          </p:nvPr>
        </p:nvSpPr>
        <p:spPr/>
        <p:txBody>
          <a:bodyPr/>
          <a:lstStyle/>
          <a:p>
            <a:fld id="{6D22F896-40B5-4ADD-8801-0D06FADFA095}" type="slidenum">
              <a:rPr lang="en-US" smtClean="0"/>
              <a:t>25</a:t>
            </a:fld>
            <a:endParaRPr lang="en-US" dirty="0"/>
          </a:p>
        </p:txBody>
      </p:sp>
      <p:pic>
        <p:nvPicPr>
          <p:cNvPr id="7" name="Picture 6" descr="A drawing of a face&#10;&#10;Description automatically generated">
            <a:extLst>
              <a:ext uri="{FF2B5EF4-FFF2-40B4-BE49-F238E27FC236}">
                <a16:creationId xmlns:a16="http://schemas.microsoft.com/office/drawing/2014/main" id="{EFAE35DB-9EF0-4759-B412-67524AD9335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733982" y="1848679"/>
            <a:ext cx="1219835" cy="1135380"/>
          </a:xfrm>
          <a:prstGeom prst="rect">
            <a:avLst/>
          </a:prstGeom>
        </p:spPr>
      </p:pic>
      <p:pic>
        <p:nvPicPr>
          <p:cNvPr id="9" name="Picture 8">
            <a:extLst>
              <a:ext uri="{FF2B5EF4-FFF2-40B4-BE49-F238E27FC236}">
                <a16:creationId xmlns:a16="http://schemas.microsoft.com/office/drawing/2014/main" id="{098518EC-4D90-4A82-8AEA-E290C59735B2}"/>
              </a:ext>
            </a:extLst>
          </p:cNvPr>
          <p:cNvPicPr>
            <a:picLocks noChangeAspect="1"/>
          </p:cNvPicPr>
          <p:nvPr/>
        </p:nvPicPr>
        <p:blipFill>
          <a:blip r:embed="rId4"/>
          <a:stretch>
            <a:fillRect/>
          </a:stretch>
        </p:blipFill>
        <p:spPr>
          <a:xfrm>
            <a:off x="822960" y="3043212"/>
            <a:ext cx="7543800" cy="1135380"/>
          </a:xfrm>
          <a:prstGeom prst="rect">
            <a:avLst/>
          </a:prstGeom>
        </p:spPr>
      </p:pic>
    </p:spTree>
    <p:extLst>
      <p:ext uri="{BB962C8B-B14F-4D97-AF65-F5344CB8AC3E}">
        <p14:creationId xmlns:p14="http://schemas.microsoft.com/office/powerpoint/2010/main" val="4110999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A997-BDBD-4A46-BBB7-869D131CFFAF}"/>
              </a:ext>
            </a:extLst>
          </p:cNvPr>
          <p:cNvSpPr>
            <a:spLocks noGrp="1"/>
          </p:cNvSpPr>
          <p:nvPr>
            <p:ph type="title"/>
          </p:nvPr>
        </p:nvSpPr>
        <p:spPr>
          <a:xfrm>
            <a:off x="822960" y="286604"/>
            <a:ext cx="7543800" cy="1412425"/>
          </a:xfrm>
        </p:spPr>
        <p:txBody>
          <a:bodyPr>
            <a:normAutofit/>
          </a:bodyPr>
          <a:lstStyle/>
          <a:p>
            <a:r>
              <a:rPr lang="en-US" sz="4400" dirty="0"/>
              <a:t>Recording Attainment of Diploma</a:t>
            </a:r>
          </a:p>
        </p:txBody>
      </p:sp>
      <p:sp>
        <p:nvSpPr>
          <p:cNvPr id="3" name="Content Placeholder 2">
            <a:extLst>
              <a:ext uri="{FF2B5EF4-FFF2-40B4-BE49-F238E27FC236}">
                <a16:creationId xmlns:a16="http://schemas.microsoft.com/office/drawing/2014/main" id="{277C5840-27B6-4CE5-A1FC-7C438E50A3B0}"/>
              </a:ext>
            </a:extLst>
          </p:cNvPr>
          <p:cNvSpPr>
            <a:spLocks noGrp="1"/>
          </p:cNvSpPr>
          <p:nvPr>
            <p:ph idx="1"/>
          </p:nvPr>
        </p:nvSpPr>
        <p:spPr>
          <a:xfrm>
            <a:off x="381000" y="1371600"/>
            <a:ext cx="8381999" cy="4724400"/>
          </a:xfrm>
        </p:spPr>
        <p:txBody>
          <a:bodyPr/>
          <a:lstStyle/>
          <a:p>
            <a:pPr marL="0" indent="0">
              <a:buNone/>
            </a:pPr>
            <a:endParaRPr lang="en-US" dirty="0"/>
          </a:p>
          <a:p>
            <a:r>
              <a:rPr lang="en-US" dirty="0"/>
              <a:t>2.  </a:t>
            </a:r>
            <a:r>
              <a:rPr lang="en-US" sz="2800" dirty="0"/>
              <a:t>On the 4</a:t>
            </a:r>
            <a:r>
              <a:rPr lang="en-US" sz="2800" baseline="30000" dirty="0"/>
              <a:t>th</a:t>
            </a:r>
            <a:r>
              <a:rPr lang="en-US" sz="2800" dirty="0"/>
              <a:t> Quarter Outcomes: </a:t>
            </a:r>
          </a:p>
          <a:p>
            <a:endParaRPr lang="en-US" dirty="0"/>
          </a:p>
        </p:txBody>
      </p:sp>
      <p:sp>
        <p:nvSpPr>
          <p:cNvPr id="4" name="Slide Number Placeholder 3">
            <a:extLst>
              <a:ext uri="{FF2B5EF4-FFF2-40B4-BE49-F238E27FC236}">
                <a16:creationId xmlns:a16="http://schemas.microsoft.com/office/drawing/2014/main" id="{C92F7763-65D5-4A40-8A9D-2B6A7325B571}"/>
              </a:ext>
            </a:extLst>
          </p:cNvPr>
          <p:cNvSpPr>
            <a:spLocks noGrp="1"/>
          </p:cNvSpPr>
          <p:nvPr>
            <p:ph type="sldNum" sz="quarter" idx="12"/>
          </p:nvPr>
        </p:nvSpPr>
        <p:spPr/>
        <p:txBody>
          <a:bodyPr/>
          <a:lstStyle/>
          <a:p>
            <a:fld id="{6D22F896-40B5-4ADD-8801-0D06FADFA095}" type="slidenum">
              <a:rPr lang="en-US" smtClean="0"/>
              <a:t>26</a:t>
            </a:fld>
            <a:endParaRPr lang="en-US" dirty="0"/>
          </a:p>
        </p:txBody>
      </p:sp>
      <p:pic>
        <p:nvPicPr>
          <p:cNvPr id="7" name="Picture 6" descr="A drawing of a face&#10;&#10;Description automatically generated">
            <a:extLst>
              <a:ext uri="{FF2B5EF4-FFF2-40B4-BE49-F238E27FC236}">
                <a16:creationId xmlns:a16="http://schemas.microsoft.com/office/drawing/2014/main" id="{EFAE35DB-9EF0-4759-B412-67524AD9335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733982" y="1848679"/>
            <a:ext cx="1219835" cy="1135380"/>
          </a:xfrm>
          <a:prstGeom prst="rect">
            <a:avLst/>
          </a:prstGeom>
        </p:spPr>
      </p:pic>
      <p:pic>
        <p:nvPicPr>
          <p:cNvPr id="6" name="Picture 5">
            <a:extLst>
              <a:ext uri="{FF2B5EF4-FFF2-40B4-BE49-F238E27FC236}">
                <a16:creationId xmlns:a16="http://schemas.microsoft.com/office/drawing/2014/main" id="{1E514A0E-1098-42EB-8C65-67628AB3685B}"/>
              </a:ext>
            </a:extLst>
          </p:cNvPr>
          <p:cNvPicPr>
            <a:picLocks noChangeAspect="1"/>
          </p:cNvPicPr>
          <p:nvPr/>
        </p:nvPicPr>
        <p:blipFill>
          <a:blip r:embed="rId4"/>
          <a:stretch>
            <a:fillRect/>
          </a:stretch>
        </p:blipFill>
        <p:spPr>
          <a:xfrm>
            <a:off x="822960" y="2286000"/>
            <a:ext cx="6911022" cy="3886199"/>
          </a:xfrm>
          <a:prstGeom prst="rect">
            <a:avLst/>
          </a:prstGeom>
        </p:spPr>
      </p:pic>
    </p:spTree>
    <p:extLst>
      <p:ext uri="{BB962C8B-B14F-4D97-AF65-F5344CB8AC3E}">
        <p14:creationId xmlns:p14="http://schemas.microsoft.com/office/powerpoint/2010/main" val="3464442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93AA-1EC3-400A-8AF1-C9D880AA0752}"/>
              </a:ext>
            </a:extLst>
          </p:cNvPr>
          <p:cNvSpPr>
            <a:spLocks noGrp="1"/>
          </p:cNvSpPr>
          <p:nvPr>
            <p:ph type="title"/>
          </p:nvPr>
        </p:nvSpPr>
        <p:spPr/>
        <p:txBody>
          <a:bodyPr/>
          <a:lstStyle/>
          <a:p>
            <a:r>
              <a:rPr lang="en-US" dirty="0"/>
              <a:t>Question	</a:t>
            </a:r>
          </a:p>
        </p:txBody>
      </p:sp>
      <p:sp>
        <p:nvSpPr>
          <p:cNvPr id="3" name="Content Placeholder 2">
            <a:extLst>
              <a:ext uri="{FF2B5EF4-FFF2-40B4-BE49-F238E27FC236}">
                <a16:creationId xmlns:a16="http://schemas.microsoft.com/office/drawing/2014/main" id="{C5E4CA22-F36C-431A-89D9-C1BFAA4BA7B2}"/>
              </a:ext>
            </a:extLst>
          </p:cNvPr>
          <p:cNvSpPr>
            <a:spLocks noGrp="1"/>
          </p:cNvSpPr>
          <p:nvPr>
            <p:ph idx="1"/>
          </p:nvPr>
        </p:nvSpPr>
        <p:spPr/>
        <p:txBody>
          <a:bodyPr/>
          <a:lstStyle/>
          <a:p>
            <a:pPr marL="457200" indent="-457200">
              <a:buFont typeface="+mj-lt"/>
              <a:buAutoNum type="arabicPeriod"/>
            </a:pPr>
            <a:r>
              <a:rPr lang="en-US" dirty="0"/>
              <a:t>Where are the 2 places in AJL you record the attainment of a Diploma?</a:t>
            </a:r>
          </a:p>
          <a:p>
            <a:pPr marL="457200" indent="-457200">
              <a:buFont typeface="+mj-lt"/>
              <a:buAutoNum type="arabicPeriod"/>
            </a:pPr>
            <a:r>
              <a:rPr lang="en-US" dirty="0"/>
              <a:t>When do you enter the credential in 4</a:t>
            </a:r>
            <a:r>
              <a:rPr lang="en-US" baseline="30000" dirty="0"/>
              <a:t>th</a:t>
            </a:r>
            <a:r>
              <a:rPr lang="en-US" dirty="0"/>
              <a:t> quarter outcomes?</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2D1F69C4-9629-41A5-85D8-F5500D0DD94E}"/>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2562085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695D2-92DB-49E2-8E60-06F80787D1B6}"/>
              </a:ext>
            </a:extLst>
          </p:cNvPr>
          <p:cNvSpPr>
            <a:spLocks noGrp="1"/>
          </p:cNvSpPr>
          <p:nvPr>
            <p:ph type="title"/>
          </p:nvPr>
        </p:nvSpPr>
        <p:spPr/>
        <p:txBody>
          <a:bodyPr/>
          <a:lstStyle/>
          <a:p>
            <a:r>
              <a:rPr lang="en-US" dirty="0"/>
              <a:t>Answers</a:t>
            </a:r>
          </a:p>
        </p:txBody>
      </p:sp>
      <p:sp>
        <p:nvSpPr>
          <p:cNvPr id="3" name="Content Placeholder 2">
            <a:extLst>
              <a:ext uri="{FF2B5EF4-FFF2-40B4-BE49-F238E27FC236}">
                <a16:creationId xmlns:a16="http://schemas.microsoft.com/office/drawing/2014/main" id="{6F04954F-B046-4C89-A3E1-2C9B8024713A}"/>
              </a:ext>
            </a:extLst>
          </p:cNvPr>
          <p:cNvSpPr>
            <a:spLocks noGrp="1"/>
          </p:cNvSpPr>
          <p:nvPr>
            <p:ph idx="1"/>
          </p:nvPr>
        </p:nvSpPr>
        <p:spPr/>
        <p:txBody>
          <a:bodyPr>
            <a:normAutofit/>
          </a:bodyPr>
          <a:lstStyle/>
          <a:p>
            <a:pPr marL="457200" indent="-457200">
              <a:buFont typeface="+mj-lt"/>
              <a:buAutoNum type="arabicPeriod"/>
            </a:pPr>
            <a:r>
              <a:rPr lang="en-US" dirty="0"/>
              <a:t>Where are the 2 places in AJL you record the attainment of a Diploma?</a:t>
            </a:r>
          </a:p>
          <a:p>
            <a:pPr marL="749808" lvl="1" indent="-457200">
              <a:buFont typeface="+mj-lt"/>
              <a:buAutoNum type="arabicPeriod"/>
            </a:pPr>
            <a:r>
              <a:rPr lang="en-US" dirty="0"/>
              <a:t>Enrollment details page (MSG Section)</a:t>
            </a:r>
          </a:p>
          <a:p>
            <a:pPr marL="749808" lvl="1" indent="-457200">
              <a:buFont typeface="+mj-lt"/>
              <a:buAutoNum type="arabicPeriod"/>
            </a:pPr>
            <a:r>
              <a:rPr lang="en-US" dirty="0"/>
              <a:t>Program details page; 4</a:t>
            </a:r>
            <a:r>
              <a:rPr lang="en-US" baseline="30000" dirty="0"/>
              <a:t>th</a:t>
            </a:r>
            <a:r>
              <a:rPr lang="en-US" dirty="0"/>
              <a:t> quarter outcomes</a:t>
            </a:r>
          </a:p>
          <a:p>
            <a:pPr marL="749808" lvl="1" indent="-457200">
              <a:buFont typeface="+mj-lt"/>
              <a:buAutoNum type="arabicPeriod"/>
            </a:pPr>
            <a:endParaRPr lang="en-US" dirty="0"/>
          </a:p>
          <a:p>
            <a:pPr marL="457200" indent="-457200">
              <a:buFont typeface="+mj-lt"/>
              <a:buAutoNum type="arabicPeriod"/>
            </a:pPr>
            <a:r>
              <a:rPr lang="en-US" dirty="0"/>
              <a:t>When do you enter the credential in 4</a:t>
            </a:r>
            <a:r>
              <a:rPr lang="en-US" baseline="30000" dirty="0"/>
              <a:t>th</a:t>
            </a:r>
            <a:r>
              <a:rPr lang="en-US" dirty="0"/>
              <a:t> quarter outcomes?</a:t>
            </a:r>
          </a:p>
          <a:p>
            <a:pPr marL="749808" lvl="1" indent="-457200">
              <a:buFont typeface="+mj-lt"/>
              <a:buAutoNum type="arabicPeriod"/>
            </a:pPr>
            <a:r>
              <a:rPr lang="en-US" dirty="0"/>
              <a:t>As soon as it is received up to 1 year after exit. </a:t>
            </a:r>
          </a:p>
          <a:p>
            <a:pPr marL="457200" indent="-45720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E1EB1ED2-D5CD-48D8-A8F1-4B77E2B969D9}"/>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4118233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F652E9C-631C-4EA3-A245-0633DA762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9FA11F79-B78D-4A0E-8847-525316B22B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58452" y="4325112"/>
            <a:ext cx="5349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ctrTitle"/>
          </p:nvPr>
        </p:nvSpPr>
        <p:spPr>
          <a:xfrm>
            <a:off x="2877378" y="758952"/>
            <a:ext cx="5489381" cy="3566160"/>
          </a:xfrm>
        </p:spPr>
        <p:txBody>
          <a:bodyPr>
            <a:normAutofit/>
          </a:bodyPr>
          <a:lstStyle/>
          <a:p>
            <a:r>
              <a:rPr lang="en-US" sz="6200" b="1" dirty="0"/>
              <a:t>3. Secondary or Postsecondary Transcript or Report Card</a:t>
            </a:r>
          </a:p>
        </p:txBody>
      </p:sp>
      <p:sp>
        <p:nvSpPr>
          <p:cNvPr id="17" name="Subtitle 16"/>
          <p:cNvSpPr>
            <a:spLocks noGrp="1"/>
          </p:cNvSpPr>
          <p:nvPr>
            <p:ph type="subTitle" idx="1"/>
          </p:nvPr>
        </p:nvSpPr>
        <p:spPr>
          <a:xfrm>
            <a:off x="2877378" y="4455620"/>
            <a:ext cx="5491459" cy="1143000"/>
          </a:xfrm>
        </p:spPr>
        <p:txBody>
          <a:bodyPr>
            <a:normAutofit/>
          </a:bodyPr>
          <a:lstStyle/>
          <a:p>
            <a:r>
              <a:rPr lang="en-US" dirty="0"/>
              <a:t>PIRL 1808 &amp; 1807</a:t>
            </a:r>
          </a:p>
        </p:txBody>
      </p:sp>
      <p:pic>
        <p:nvPicPr>
          <p:cNvPr id="2" name="Picture 1">
            <a:extLst>
              <a:ext uri="{FF2B5EF4-FFF2-40B4-BE49-F238E27FC236}">
                <a16:creationId xmlns:a16="http://schemas.microsoft.com/office/drawing/2014/main" id="{8AFAED23-A9A0-4AB4-A9BE-C88BD8F30191}"/>
              </a:ext>
            </a:extLst>
          </p:cNvPr>
          <p:cNvPicPr>
            <a:picLocks noChangeAspect="1"/>
          </p:cNvPicPr>
          <p:nvPr/>
        </p:nvPicPr>
        <p:blipFill>
          <a:blip r:embed="rId3"/>
          <a:stretch>
            <a:fillRect/>
          </a:stretch>
        </p:blipFill>
        <p:spPr>
          <a:xfrm>
            <a:off x="697363" y="2315392"/>
            <a:ext cx="1837115" cy="1708516"/>
          </a:xfrm>
          <a:prstGeom prst="rect">
            <a:avLst/>
          </a:prstGeom>
        </p:spPr>
      </p:pic>
      <p:sp>
        <p:nvSpPr>
          <p:cNvPr id="37" name="Rectangle 36">
            <a:extLst>
              <a:ext uri="{FF2B5EF4-FFF2-40B4-BE49-F238E27FC236}">
                <a16:creationId xmlns:a16="http://schemas.microsoft.com/office/drawing/2014/main" id="{04D0B784-4306-4620-A278-1F5FFDE5A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F2344334-CC5A-4E5A-929E-D7BC8EA8F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3533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304800" y="365128"/>
            <a:ext cx="8210550" cy="1312826"/>
          </a:xfrm>
        </p:spPr>
        <p:txBody>
          <a:bodyPr>
            <a:normAutofit/>
          </a:bodyPr>
          <a:lstStyle/>
          <a:p>
            <a:pPr algn="ctr"/>
            <a:r>
              <a:rPr lang="en-US" sz="4800" b="1" dirty="0"/>
              <a:t>Objectives</a:t>
            </a:r>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734637" y="1828800"/>
            <a:ext cx="8028363" cy="4892675"/>
          </a:xfrm>
        </p:spPr>
        <p:txBody>
          <a:bodyPr>
            <a:normAutofit/>
          </a:bodyPr>
          <a:lstStyle/>
          <a:p>
            <a:r>
              <a:rPr lang="en-US" sz="4000" dirty="0"/>
              <a:t>Learn the answers to the following:</a:t>
            </a:r>
          </a:p>
          <a:p>
            <a:pPr>
              <a:buFont typeface="Wingdings" panose="05000000000000000000" pitchFamily="2" charset="2"/>
              <a:buChar char="Ø"/>
            </a:pPr>
            <a:r>
              <a:rPr lang="en-US" sz="4000" dirty="0"/>
              <a:t>When do I enter the MSG?</a:t>
            </a:r>
          </a:p>
          <a:p>
            <a:pPr>
              <a:buFont typeface="Wingdings" panose="05000000000000000000" pitchFamily="2" charset="2"/>
              <a:buChar char="Ø"/>
            </a:pPr>
            <a:r>
              <a:rPr lang="en-US" sz="4000" dirty="0"/>
              <a:t>Which MSG do I use?</a:t>
            </a:r>
          </a:p>
          <a:p>
            <a:pPr>
              <a:buFont typeface="Wingdings" panose="05000000000000000000" pitchFamily="2" charset="2"/>
              <a:buChar char="Ø"/>
            </a:pPr>
            <a:r>
              <a:rPr lang="en-US" sz="4000" dirty="0"/>
              <a:t>Where do I enter what information in AJL to get credit for the MSG?</a:t>
            </a:r>
          </a:p>
          <a:p>
            <a:pPr>
              <a:buFont typeface="Wingdings" panose="05000000000000000000" pitchFamily="2" charset="2"/>
              <a:buChar char="Ø"/>
            </a:pPr>
            <a:r>
              <a:rPr lang="en-US" sz="4000" dirty="0"/>
              <a:t>How do I document the gain?</a:t>
            </a:r>
          </a:p>
          <a:p>
            <a:r>
              <a:rPr lang="en-US" sz="4000" dirty="0"/>
              <a:t> </a:t>
            </a:r>
          </a:p>
          <a:p>
            <a:endParaRPr lang="en-US" sz="1100" dirty="0"/>
          </a:p>
          <a:p>
            <a:endParaRPr lang="en-US" dirty="0"/>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3</a:t>
            </a:fld>
            <a:endParaRPr lang="en-US" dirty="0"/>
          </a:p>
        </p:txBody>
      </p:sp>
      <p:pic>
        <p:nvPicPr>
          <p:cNvPr id="7" name="Picture 6" descr="A drawing of a face&#10;&#10;Description automatically generated">
            <a:extLst>
              <a:ext uri="{FF2B5EF4-FFF2-40B4-BE49-F238E27FC236}">
                <a16:creationId xmlns:a16="http://schemas.microsoft.com/office/drawing/2014/main" id="{54C41327-6963-4C69-8448-EA89DC1899C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449733" y="5173559"/>
            <a:ext cx="1219835" cy="1135380"/>
          </a:xfrm>
          <a:prstGeom prst="rect">
            <a:avLst/>
          </a:prstGeom>
        </p:spPr>
      </p:pic>
    </p:spTree>
    <p:extLst>
      <p:ext uri="{BB962C8B-B14F-4D97-AF65-F5344CB8AC3E}">
        <p14:creationId xmlns:p14="http://schemas.microsoft.com/office/powerpoint/2010/main" val="294356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685800" y="555707"/>
            <a:ext cx="8210550" cy="1311273"/>
          </a:xfrm>
        </p:spPr>
        <p:txBody>
          <a:bodyPr>
            <a:noAutofit/>
          </a:bodyPr>
          <a:lstStyle/>
          <a:p>
            <a:r>
              <a:rPr lang="en-US" b="1" dirty="0"/>
              <a:t>Who is in the measure? </a:t>
            </a:r>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685800" y="2209800"/>
            <a:ext cx="7848600" cy="4511675"/>
          </a:xfrm>
        </p:spPr>
        <p:txBody>
          <a:bodyPr>
            <a:normAutofit/>
          </a:bodyPr>
          <a:lstStyle/>
          <a:p>
            <a:r>
              <a:rPr lang="en-US" sz="4000" dirty="0"/>
              <a:t>Participants enrolled in high school (or equivalent) or postsecondary school</a:t>
            </a:r>
          </a:p>
          <a:p>
            <a:r>
              <a:rPr lang="en-US" sz="4000" dirty="0"/>
              <a:t>Enrolled at program entry or anytime during participation</a:t>
            </a:r>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30</a:t>
            </a:fld>
            <a:endParaRPr lang="en-US" dirty="0"/>
          </a:p>
        </p:txBody>
      </p:sp>
      <p:pic>
        <p:nvPicPr>
          <p:cNvPr id="6" name="Picture 5" descr="A drawing of a face&#10;&#10;Description automatically generated">
            <a:extLst>
              <a:ext uri="{FF2B5EF4-FFF2-40B4-BE49-F238E27FC236}">
                <a16:creationId xmlns:a16="http://schemas.microsoft.com/office/drawing/2014/main" id="{6ADCB141-164C-41C3-84A9-F954AE00672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508188" y="5070123"/>
            <a:ext cx="1219835" cy="1135380"/>
          </a:xfrm>
          <a:prstGeom prst="rect">
            <a:avLst/>
          </a:prstGeom>
        </p:spPr>
      </p:pic>
    </p:spTree>
    <p:extLst>
      <p:ext uri="{BB962C8B-B14F-4D97-AF65-F5344CB8AC3E}">
        <p14:creationId xmlns:p14="http://schemas.microsoft.com/office/powerpoint/2010/main" val="607535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685800" y="555708"/>
            <a:ext cx="8210550" cy="1135380"/>
          </a:xfrm>
        </p:spPr>
        <p:txBody>
          <a:bodyPr>
            <a:noAutofit/>
          </a:bodyPr>
          <a:lstStyle/>
          <a:p>
            <a:r>
              <a:rPr lang="en-US" b="1" dirty="0"/>
              <a:t>Goals: </a:t>
            </a:r>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457199" y="1752600"/>
            <a:ext cx="8406925" cy="4968875"/>
          </a:xfrm>
        </p:spPr>
        <p:txBody>
          <a:bodyPr>
            <a:normAutofit/>
          </a:bodyPr>
          <a:lstStyle/>
          <a:p>
            <a:r>
              <a:rPr lang="en-US" sz="2800" b="1" dirty="0"/>
              <a:t>Secondary</a:t>
            </a:r>
            <a:r>
              <a:rPr lang="en-US" sz="2800" dirty="0"/>
              <a:t>:  Earn the required units to progress appropriately toward the next grade and toward graduation, as determined by the requirements of school attended</a:t>
            </a:r>
          </a:p>
          <a:p>
            <a:r>
              <a:rPr lang="en-US" sz="2800" b="1" dirty="0"/>
              <a:t>Postsecondary</a:t>
            </a:r>
            <a:r>
              <a:rPr lang="en-US" sz="2800" dirty="0"/>
              <a:t>:  One of the following, whichever is appropriate for the training program:</a:t>
            </a:r>
          </a:p>
          <a:p>
            <a:pPr lvl="2">
              <a:buFont typeface="Wingdings" panose="05000000000000000000" pitchFamily="2" charset="2"/>
              <a:buChar char="§"/>
            </a:pPr>
            <a:r>
              <a:rPr lang="en-US" sz="2300" dirty="0"/>
              <a:t>At least 12 semester credit hours during the program</a:t>
            </a:r>
          </a:p>
          <a:p>
            <a:pPr lvl="2">
              <a:buFont typeface="Wingdings" panose="05000000000000000000" pitchFamily="2" charset="2"/>
              <a:buChar char="§"/>
            </a:pPr>
            <a:r>
              <a:rPr lang="en-US" sz="2300" dirty="0"/>
              <a:t>For part-time students, at least 12 semester credit hours completed over two semesters</a:t>
            </a:r>
          </a:p>
          <a:p>
            <a:pPr lvl="2">
              <a:buFont typeface="Wingdings" panose="05000000000000000000" pitchFamily="2" charset="2"/>
              <a:buChar char="§"/>
            </a:pPr>
            <a:r>
              <a:rPr lang="en-US" sz="2300" dirty="0"/>
              <a:t>For programs with timeframes other than semesters (trimesters, quarters, or clock hours) the credits or hours equivalent to the above</a:t>
            </a:r>
          </a:p>
          <a:p>
            <a:endParaRPr lang="en-US" dirty="0"/>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31</a:t>
            </a:fld>
            <a:endParaRPr lang="en-US" dirty="0"/>
          </a:p>
        </p:txBody>
      </p:sp>
      <p:pic>
        <p:nvPicPr>
          <p:cNvPr id="6" name="Picture 5" descr="A drawing of a face&#10;&#10;Description automatically generated">
            <a:extLst>
              <a:ext uri="{FF2B5EF4-FFF2-40B4-BE49-F238E27FC236}">
                <a16:creationId xmlns:a16="http://schemas.microsoft.com/office/drawing/2014/main" id="{C5F5055B-C052-471D-850E-E2D17C56538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189528" y="450144"/>
            <a:ext cx="1219835" cy="1135380"/>
          </a:xfrm>
          <a:prstGeom prst="rect">
            <a:avLst/>
          </a:prstGeom>
        </p:spPr>
      </p:pic>
    </p:spTree>
    <p:extLst>
      <p:ext uri="{BB962C8B-B14F-4D97-AF65-F5344CB8AC3E}">
        <p14:creationId xmlns:p14="http://schemas.microsoft.com/office/powerpoint/2010/main" val="356675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9F41A-EA40-4CC1-97EF-A5B17804B91D}"/>
              </a:ext>
            </a:extLst>
          </p:cNvPr>
          <p:cNvSpPr>
            <a:spLocks noGrp="1"/>
          </p:cNvSpPr>
          <p:nvPr>
            <p:ph type="title"/>
          </p:nvPr>
        </p:nvSpPr>
        <p:spPr/>
        <p:txBody>
          <a:bodyPr/>
          <a:lstStyle/>
          <a:p>
            <a:r>
              <a:rPr lang="en-US" dirty="0"/>
              <a:t>Question	</a:t>
            </a:r>
          </a:p>
        </p:txBody>
      </p:sp>
      <p:sp>
        <p:nvSpPr>
          <p:cNvPr id="3" name="Content Placeholder 2">
            <a:extLst>
              <a:ext uri="{FF2B5EF4-FFF2-40B4-BE49-F238E27FC236}">
                <a16:creationId xmlns:a16="http://schemas.microsoft.com/office/drawing/2014/main" id="{267C1904-3CD8-4FD2-AC0B-CF772157C4A2}"/>
              </a:ext>
            </a:extLst>
          </p:cNvPr>
          <p:cNvSpPr>
            <a:spLocks noGrp="1"/>
          </p:cNvSpPr>
          <p:nvPr>
            <p:ph idx="1"/>
          </p:nvPr>
        </p:nvSpPr>
        <p:spPr/>
        <p:txBody>
          <a:bodyPr/>
          <a:lstStyle/>
          <a:p>
            <a:pPr marL="457200" indent="-457200">
              <a:buFont typeface="+mj-lt"/>
              <a:buAutoNum type="arabicPeriod"/>
            </a:pPr>
            <a:r>
              <a:rPr lang="en-US" dirty="0"/>
              <a:t>How many credit hours must a participant in postsecondary education have to attain the postsecondary transcript or report card measure?</a:t>
            </a:r>
          </a:p>
          <a:p>
            <a:pPr marL="457200" indent="-457200">
              <a:buFont typeface="+mj-lt"/>
              <a:buAutoNum type="arabicPeriod"/>
            </a:pPr>
            <a:r>
              <a:rPr lang="en-US" dirty="0"/>
              <a:t>How long does the participant have to attain this measure?</a:t>
            </a:r>
          </a:p>
        </p:txBody>
      </p:sp>
      <p:sp>
        <p:nvSpPr>
          <p:cNvPr id="4" name="Slide Number Placeholder 3">
            <a:extLst>
              <a:ext uri="{FF2B5EF4-FFF2-40B4-BE49-F238E27FC236}">
                <a16:creationId xmlns:a16="http://schemas.microsoft.com/office/drawing/2014/main" id="{BF3EFCA2-67E8-4F0B-8123-F7188A962047}"/>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1994463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75B09-6350-49E4-82FF-F1DF07FE0637}"/>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id="{CDDA1006-225A-4948-923F-1E4565785572}"/>
              </a:ext>
            </a:extLst>
          </p:cNvPr>
          <p:cNvSpPr>
            <a:spLocks noGrp="1"/>
          </p:cNvSpPr>
          <p:nvPr>
            <p:ph idx="1"/>
          </p:nvPr>
        </p:nvSpPr>
        <p:spPr/>
        <p:txBody>
          <a:bodyPr/>
          <a:lstStyle/>
          <a:p>
            <a:pPr marL="457200" indent="-457200">
              <a:buFont typeface="+mj-lt"/>
              <a:buAutoNum type="arabicPeriod"/>
            </a:pPr>
            <a:r>
              <a:rPr lang="en-US" dirty="0"/>
              <a:t>How many credit hours must a participant in postsecondary education have to attain the postsecondary transcript or report card measure? </a:t>
            </a:r>
          </a:p>
          <a:p>
            <a:pPr marL="749808" lvl="1" indent="-457200">
              <a:buFont typeface="+mj-lt"/>
              <a:buAutoNum type="arabicPeriod"/>
            </a:pPr>
            <a:r>
              <a:rPr lang="en-US" dirty="0"/>
              <a:t>12 credit hours</a:t>
            </a:r>
          </a:p>
          <a:p>
            <a:pPr marL="457200" indent="-457200">
              <a:buFont typeface="+mj-lt"/>
              <a:buAutoNum type="arabicPeriod"/>
            </a:pPr>
            <a:r>
              <a:rPr lang="en-US" dirty="0"/>
              <a:t>How long does the participant have to attain this measure?</a:t>
            </a:r>
          </a:p>
          <a:p>
            <a:pPr marL="749808" lvl="1" indent="-457200">
              <a:buFont typeface="+mj-lt"/>
              <a:buAutoNum type="arabicPeriod"/>
            </a:pPr>
            <a:r>
              <a:rPr lang="en-US" dirty="0"/>
              <a:t>1 program year; July 1 – June 30</a:t>
            </a:r>
          </a:p>
          <a:p>
            <a:pPr marL="292608" lvl="1" indent="0">
              <a:buNone/>
            </a:pPr>
            <a:endParaRPr lang="en-US" dirty="0"/>
          </a:p>
        </p:txBody>
      </p:sp>
      <p:sp>
        <p:nvSpPr>
          <p:cNvPr id="4" name="Slide Number Placeholder 3">
            <a:extLst>
              <a:ext uri="{FF2B5EF4-FFF2-40B4-BE49-F238E27FC236}">
                <a16:creationId xmlns:a16="http://schemas.microsoft.com/office/drawing/2014/main" id="{970DA17F-7D39-4DFE-8536-B752F3938074}"/>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44292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F652E9C-631C-4EA3-A245-0633DA762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9FA11F79-B78D-4A0E-8847-525316B22B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58452" y="4325112"/>
            <a:ext cx="5349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ctrTitle"/>
          </p:nvPr>
        </p:nvSpPr>
        <p:spPr>
          <a:xfrm>
            <a:off x="2877378" y="758952"/>
            <a:ext cx="5489381" cy="3566160"/>
          </a:xfrm>
        </p:spPr>
        <p:txBody>
          <a:bodyPr>
            <a:normAutofit/>
          </a:bodyPr>
          <a:lstStyle/>
          <a:p>
            <a:r>
              <a:rPr lang="en-US" b="1" dirty="0"/>
              <a:t>4. Milestones</a:t>
            </a:r>
            <a:br>
              <a:rPr lang="en-US" b="1" dirty="0"/>
            </a:br>
            <a:endParaRPr lang="en-US" b="1" dirty="0"/>
          </a:p>
        </p:txBody>
      </p:sp>
      <p:sp>
        <p:nvSpPr>
          <p:cNvPr id="17" name="Subtitle 16"/>
          <p:cNvSpPr>
            <a:spLocks noGrp="1"/>
          </p:cNvSpPr>
          <p:nvPr>
            <p:ph type="subTitle" idx="1"/>
          </p:nvPr>
        </p:nvSpPr>
        <p:spPr>
          <a:xfrm>
            <a:off x="2877378" y="4455620"/>
            <a:ext cx="5491459" cy="1143000"/>
          </a:xfrm>
        </p:spPr>
        <p:txBody>
          <a:bodyPr>
            <a:normAutofit/>
          </a:bodyPr>
          <a:lstStyle/>
          <a:p>
            <a:r>
              <a:rPr lang="en-US" dirty="0"/>
              <a:t>PIRL 1809</a:t>
            </a:r>
          </a:p>
        </p:txBody>
      </p:sp>
      <p:pic>
        <p:nvPicPr>
          <p:cNvPr id="2" name="Picture 1">
            <a:extLst>
              <a:ext uri="{FF2B5EF4-FFF2-40B4-BE49-F238E27FC236}">
                <a16:creationId xmlns:a16="http://schemas.microsoft.com/office/drawing/2014/main" id="{EE740F4A-8E2F-4A67-85E8-9017DE07998D}"/>
              </a:ext>
            </a:extLst>
          </p:cNvPr>
          <p:cNvPicPr>
            <a:picLocks noChangeAspect="1"/>
          </p:cNvPicPr>
          <p:nvPr/>
        </p:nvPicPr>
        <p:blipFill>
          <a:blip r:embed="rId3"/>
          <a:stretch>
            <a:fillRect/>
          </a:stretch>
        </p:blipFill>
        <p:spPr>
          <a:xfrm>
            <a:off x="697363" y="2315392"/>
            <a:ext cx="1837115" cy="1708516"/>
          </a:xfrm>
          <a:prstGeom prst="rect">
            <a:avLst/>
          </a:prstGeom>
        </p:spPr>
      </p:pic>
      <p:sp>
        <p:nvSpPr>
          <p:cNvPr id="37" name="Rectangle 36">
            <a:extLst>
              <a:ext uri="{FF2B5EF4-FFF2-40B4-BE49-F238E27FC236}">
                <a16:creationId xmlns:a16="http://schemas.microsoft.com/office/drawing/2014/main" id="{04D0B784-4306-4620-A278-1F5FFDE5A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F2344334-CC5A-4E5A-929E-D7BC8EA8F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5589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685800" y="555707"/>
            <a:ext cx="8210550" cy="1311273"/>
          </a:xfrm>
        </p:spPr>
        <p:txBody>
          <a:bodyPr>
            <a:noAutofit/>
          </a:bodyPr>
          <a:lstStyle/>
          <a:p>
            <a:r>
              <a:rPr lang="en-US" b="1" dirty="0"/>
              <a:t>Who is in the measure? </a:t>
            </a:r>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35</a:t>
            </a:fld>
            <a:endParaRPr lang="en-US" dirty="0"/>
          </a:p>
        </p:txBody>
      </p:sp>
      <p:pic>
        <p:nvPicPr>
          <p:cNvPr id="6" name="Content Placeholder 5">
            <a:extLst>
              <a:ext uri="{FF2B5EF4-FFF2-40B4-BE49-F238E27FC236}">
                <a16:creationId xmlns:a16="http://schemas.microsoft.com/office/drawing/2014/main" id="{618FB30E-68A8-4BFE-8E39-6C385559AC0D}"/>
              </a:ext>
            </a:extLst>
          </p:cNvPr>
          <p:cNvPicPr>
            <a:picLocks noGrp="1" noChangeAspect="1"/>
          </p:cNvPicPr>
          <p:nvPr>
            <p:ph idx="1"/>
          </p:nvPr>
        </p:nvPicPr>
        <p:blipFill>
          <a:blip r:embed="rId3"/>
          <a:stretch>
            <a:fillRect/>
          </a:stretch>
        </p:blipFill>
        <p:spPr>
          <a:xfrm>
            <a:off x="7445331" y="4984775"/>
            <a:ext cx="1219306" cy="1133954"/>
          </a:xfrm>
          <a:prstGeom prst="rect">
            <a:avLst/>
          </a:prstGeom>
        </p:spPr>
      </p:pic>
      <p:sp>
        <p:nvSpPr>
          <p:cNvPr id="7" name="TextBox 6">
            <a:extLst>
              <a:ext uri="{FF2B5EF4-FFF2-40B4-BE49-F238E27FC236}">
                <a16:creationId xmlns:a16="http://schemas.microsoft.com/office/drawing/2014/main" id="{4398C81C-1DBF-4AD0-9439-9C8BCC7D58F9}"/>
              </a:ext>
            </a:extLst>
          </p:cNvPr>
          <p:cNvSpPr txBox="1"/>
          <p:nvPr/>
        </p:nvSpPr>
        <p:spPr>
          <a:xfrm>
            <a:off x="838200" y="2057400"/>
            <a:ext cx="7571163" cy="1323439"/>
          </a:xfrm>
          <a:prstGeom prst="rect">
            <a:avLst/>
          </a:prstGeom>
          <a:noFill/>
        </p:spPr>
        <p:txBody>
          <a:bodyPr wrap="square" rtlCol="0">
            <a:spAutoFit/>
          </a:bodyPr>
          <a:lstStyle/>
          <a:p>
            <a:r>
              <a:rPr lang="en-US" sz="4000" dirty="0"/>
              <a:t>Participants enrolled in a work-based training</a:t>
            </a:r>
          </a:p>
        </p:txBody>
      </p:sp>
    </p:spTree>
    <p:extLst>
      <p:ext uri="{BB962C8B-B14F-4D97-AF65-F5344CB8AC3E}">
        <p14:creationId xmlns:p14="http://schemas.microsoft.com/office/powerpoint/2010/main" val="277369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685800" y="555707"/>
            <a:ext cx="8210550" cy="1044493"/>
          </a:xfrm>
        </p:spPr>
        <p:txBody>
          <a:bodyPr>
            <a:noAutofit/>
          </a:bodyPr>
          <a:lstStyle/>
          <a:p>
            <a:r>
              <a:rPr lang="en-US" b="1" dirty="0"/>
              <a:t>Goals: </a:t>
            </a:r>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36</a:t>
            </a:fld>
            <a:endParaRPr lang="en-US" dirty="0"/>
          </a:p>
        </p:txBody>
      </p:sp>
      <p:pic>
        <p:nvPicPr>
          <p:cNvPr id="6" name="Content Placeholder 5">
            <a:extLst>
              <a:ext uri="{FF2B5EF4-FFF2-40B4-BE49-F238E27FC236}">
                <a16:creationId xmlns:a16="http://schemas.microsoft.com/office/drawing/2014/main" id="{0A743A7D-3DB3-41D3-97EA-B143070B1F33}"/>
              </a:ext>
            </a:extLst>
          </p:cNvPr>
          <p:cNvPicPr>
            <a:picLocks noGrp="1" noChangeAspect="1"/>
          </p:cNvPicPr>
          <p:nvPr>
            <p:ph idx="1"/>
          </p:nvPr>
        </p:nvPicPr>
        <p:blipFill>
          <a:blip r:embed="rId3"/>
          <a:stretch>
            <a:fillRect/>
          </a:stretch>
        </p:blipFill>
        <p:spPr>
          <a:xfrm>
            <a:off x="7472585" y="288927"/>
            <a:ext cx="1219306" cy="1133954"/>
          </a:xfrm>
          <a:prstGeom prst="rect">
            <a:avLst/>
          </a:prstGeom>
        </p:spPr>
      </p:pic>
      <p:sp>
        <p:nvSpPr>
          <p:cNvPr id="7" name="TextBox 6">
            <a:extLst>
              <a:ext uri="{FF2B5EF4-FFF2-40B4-BE49-F238E27FC236}">
                <a16:creationId xmlns:a16="http://schemas.microsoft.com/office/drawing/2014/main" id="{AF303194-01F8-4869-8EFF-CE4B6056A074}"/>
              </a:ext>
            </a:extLst>
          </p:cNvPr>
          <p:cNvSpPr txBox="1"/>
          <p:nvPr/>
        </p:nvSpPr>
        <p:spPr>
          <a:xfrm>
            <a:off x="200025" y="1689661"/>
            <a:ext cx="8743950" cy="4678204"/>
          </a:xfrm>
          <a:prstGeom prst="rect">
            <a:avLst/>
          </a:prstGeom>
          <a:noFill/>
        </p:spPr>
        <p:txBody>
          <a:bodyPr wrap="square" rtlCol="0">
            <a:spAutoFit/>
          </a:bodyPr>
          <a:lstStyle/>
          <a:p>
            <a:r>
              <a:rPr lang="en-US" sz="2000" dirty="0"/>
              <a:t>Receiving a satisfactory or better progress report toward an established milestone set before training was started and described in the participant’s service strategy, employment plan, or educational plan:</a:t>
            </a:r>
          </a:p>
          <a:p>
            <a:r>
              <a:rPr lang="en-US" sz="2000" dirty="0"/>
              <a:t>Examples:</a:t>
            </a:r>
          </a:p>
          <a:p>
            <a:pPr marL="342900" lvl="0" indent="-342900">
              <a:buFont typeface="Wingdings" panose="05000000000000000000" pitchFamily="2" charset="2"/>
              <a:buChar char="Ø"/>
            </a:pPr>
            <a:r>
              <a:rPr lang="en-US" sz="2000" dirty="0"/>
              <a:t>Completion of an on-the-job training (OJT)</a:t>
            </a:r>
          </a:p>
          <a:p>
            <a:pPr marL="342900" lvl="0" indent="-342900">
              <a:buFont typeface="Wingdings" panose="05000000000000000000" pitchFamily="2" charset="2"/>
              <a:buChar char="Ø"/>
            </a:pPr>
            <a:r>
              <a:rPr lang="en-US" sz="2000" dirty="0"/>
              <a:t>Completion of one year of an apprenticeship program</a:t>
            </a:r>
          </a:p>
          <a:p>
            <a:pPr marL="342900" lvl="0" indent="-342900">
              <a:buFont typeface="Wingdings" panose="05000000000000000000" pitchFamily="2" charset="2"/>
              <a:buChar char="Ø"/>
            </a:pPr>
            <a:r>
              <a:rPr lang="en-US" sz="2000" dirty="0"/>
              <a:t>Completion of a front-loaded related technical instruction (RTI) component of an apprenticeship</a:t>
            </a:r>
          </a:p>
          <a:p>
            <a:pPr marL="342900" lvl="0" indent="-342900">
              <a:buFont typeface="Wingdings" panose="05000000000000000000" pitchFamily="2" charset="2"/>
              <a:buChar char="Ø"/>
            </a:pPr>
            <a:r>
              <a:rPr lang="en-US" sz="2000" dirty="0"/>
              <a:t>Completion of a semester of related instruction </a:t>
            </a:r>
          </a:p>
          <a:p>
            <a:pPr marL="342900" lvl="0" indent="-342900">
              <a:buFont typeface="Wingdings" panose="05000000000000000000" pitchFamily="2" charset="2"/>
              <a:buChar char="Ø"/>
            </a:pPr>
            <a:r>
              <a:rPr lang="en-US" sz="2000" dirty="0"/>
              <a:t>A scheduled wage increase commensurate with an increase in skill levels gained during an apprenticeship</a:t>
            </a:r>
          </a:p>
          <a:p>
            <a:pPr marL="342900" lvl="0" indent="-342900">
              <a:buFont typeface="Wingdings" panose="05000000000000000000" pitchFamily="2" charset="2"/>
              <a:buChar char="Ø"/>
            </a:pPr>
            <a:r>
              <a:rPr lang="en-US" sz="2000" dirty="0"/>
              <a:t>Mastering required job skills or steps to complete an on-the-job training (OJT) or apprenticeship program</a:t>
            </a:r>
          </a:p>
          <a:p>
            <a:pPr marL="342900" lvl="0" indent="-342900">
              <a:buFont typeface="Wingdings" panose="05000000000000000000" pitchFamily="2" charset="2"/>
              <a:buChar char="Ø"/>
            </a:pPr>
            <a:r>
              <a:rPr lang="en-US" sz="2000" dirty="0"/>
              <a:t>Other goals set after consultation with the employer or training provider</a:t>
            </a:r>
          </a:p>
          <a:p>
            <a:endParaRPr lang="en-US" dirty="0"/>
          </a:p>
        </p:txBody>
      </p:sp>
    </p:spTree>
    <p:extLst>
      <p:ext uri="{BB962C8B-B14F-4D97-AF65-F5344CB8AC3E}">
        <p14:creationId xmlns:p14="http://schemas.microsoft.com/office/powerpoint/2010/main" val="76838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F652E9C-631C-4EA3-A245-0633DA762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9FA11F79-B78D-4A0E-8847-525316B22B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58452" y="4325112"/>
            <a:ext cx="5349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ctrTitle"/>
          </p:nvPr>
        </p:nvSpPr>
        <p:spPr>
          <a:xfrm>
            <a:off x="2877378" y="758952"/>
            <a:ext cx="5489381" cy="3566160"/>
          </a:xfrm>
        </p:spPr>
        <p:txBody>
          <a:bodyPr>
            <a:normAutofit/>
          </a:bodyPr>
          <a:lstStyle/>
          <a:p>
            <a:r>
              <a:rPr lang="en-US" sz="6200" b="1" dirty="0"/>
              <a:t>5. Passage of an Exam (Skill Progression)</a:t>
            </a:r>
            <a:endParaRPr lang="en-US" sz="6200" dirty="0"/>
          </a:p>
        </p:txBody>
      </p:sp>
      <p:sp>
        <p:nvSpPr>
          <p:cNvPr id="17" name="Subtitle 16"/>
          <p:cNvSpPr>
            <a:spLocks noGrp="1"/>
          </p:cNvSpPr>
          <p:nvPr>
            <p:ph type="subTitle" idx="1"/>
          </p:nvPr>
        </p:nvSpPr>
        <p:spPr>
          <a:xfrm>
            <a:off x="2877378" y="4455620"/>
            <a:ext cx="5491459" cy="1143000"/>
          </a:xfrm>
        </p:spPr>
        <p:txBody>
          <a:bodyPr>
            <a:normAutofit/>
          </a:bodyPr>
          <a:lstStyle/>
          <a:p>
            <a:r>
              <a:rPr lang="en-US" dirty="0"/>
              <a:t>PIRL 1810</a:t>
            </a:r>
          </a:p>
        </p:txBody>
      </p:sp>
      <p:pic>
        <p:nvPicPr>
          <p:cNvPr id="9" name="Content Placeholder 5">
            <a:extLst>
              <a:ext uri="{FF2B5EF4-FFF2-40B4-BE49-F238E27FC236}">
                <a16:creationId xmlns:a16="http://schemas.microsoft.com/office/drawing/2014/main" id="{3108D333-8343-458E-9295-F279505A7E19}"/>
              </a:ext>
            </a:extLst>
          </p:cNvPr>
          <p:cNvPicPr>
            <a:picLocks noChangeAspect="1"/>
          </p:cNvPicPr>
          <p:nvPr/>
        </p:nvPicPr>
        <p:blipFill>
          <a:blip r:embed="rId3"/>
          <a:stretch>
            <a:fillRect/>
          </a:stretch>
        </p:blipFill>
        <p:spPr>
          <a:xfrm>
            <a:off x="697363" y="2315392"/>
            <a:ext cx="1837115" cy="1708516"/>
          </a:xfrm>
          <a:prstGeom prst="rect">
            <a:avLst/>
          </a:prstGeom>
        </p:spPr>
      </p:pic>
      <p:sp>
        <p:nvSpPr>
          <p:cNvPr id="37" name="Rectangle 36">
            <a:extLst>
              <a:ext uri="{FF2B5EF4-FFF2-40B4-BE49-F238E27FC236}">
                <a16:creationId xmlns:a16="http://schemas.microsoft.com/office/drawing/2014/main" id="{04D0B784-4306-4620-A278-1F5FFDE5A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F2344334-CC5A-4E5A-929E-D7BC8EA8F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2046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685800" y="555707"/>
            <a:ext cx="8210550" cy="1311273"/>
          </a:xfrm>
        </p:spPr>
        <p:txBody>
          <a:bodyPr>
            <a:noAutofit/>
          </a:bodyPr>
          <a:lstStyle/>
          <a:p>
            <a:r>
              <a:rPr lang="en-US" b="1" dirty="0"/>
              <a:t>Who is in the measure? </a:t>
            </a:r>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685800" y="2209800"/>
            <a:ext cx="7848600" cy="4511675"/>
          </a:xfrm>
        </p:spPr>
        <p:txBody>
          <a:bodyPr>
            <a:normAutofit/>
          </a:bodyPr>
          <a:lstStyle/>
          <a:p>
            <a:r>
              <a:rPr lang="en-US" sz="4400" dirty="0"/>
              <a:t>Participants enrolled in a program of training leading to technical and/or occupational skills</a:t>
            </a:r>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38</a:t>
            </a:fld>
            <a:endParaRPr lang="en-US" dirty="0"/>
          </a:p>
        </p:txBody>
      </p:sp>
      <p:pic>
        <p:nvPicPr>
          <p:cNvPr id="6" name="Content Placeholder 5">
            <a:extLst>
              <a:ext uri="{FF2B5EF4-FFF2-40B4-BE49-F238E27FC236}">
                <a16:creationId xmlns:a16="http://schemas.microsoft.com/office/drawing/2014/main" id="{F1950302-273D-495D-9C26-54844AAACEAC}"/>
              </a:ext>
            </a:extLst>
          </p:cNvPr>
          <p:cNvPicPr>
            <a:picLocks noChangeAspect="1"/>
          </p:cNvPicPr>
          <p:nvPr/>
        </p:nvPicPr>
        <p:blipFill>
          <a:blip r:embed="rId3"/>
          <a:stretch>
            <a:fillRect/>
          </a:stretch>
        </p:blipFill>
        <p:spPr>
          <a:xfrm>
            <a:off x="7677044" y="5018503"/>
            <a:ext cx="1219306" cy="1133954"/>
          </a:xfrm>
          <a:prstGeom prst="rect">
            <a:avLst/>
          </a:prstGeom>
        </p:spPr>
      </p:pic>
    </p:spTree>
    <p:extLst>
      <p:ext uri="{BB962C8B-B14F-4D97-AF65-F5344CB8AC3E}">
        <p14:creationId xmlns:p14="http://schemas.microsoft.com/office/powerpoint/2010/main" val="2695210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685800" y="555707"/>
            <a:ext cx="8210550" cy="1311273"/>
          </a:xfrm>
        </p:spPr>
        <p:txBody>
          <a:bodyPr>
            <a:noAutofit/>
          </a:bodyPr>
          <a:lstStyle/>
          <a:p>
            <a:r>
              <a:rPr lang="en-US" b="1" dirty="0"/>
              <a:t>Goals: </a:t>
            </a:r>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323850" y="1839497"/>
            <a:ext cx="8439150" cy="4561303"/>
          </a:xfrm>
        </p:spPr>
        <p:txBody>
          <a:bodyPr>
            <a:normAutofit/>
          </a:bodyPr>
          <a:lstStyle/>
          <a:p>
            <a:r>
              <a:rPr lang="en-US" sz="2800" dirty="0"/>
              <a:t>Successful passage of an exam that is required for a particular occupation or progress in attaining technical or occupational skills as evidenced by trade-related benchmarks, such as knowledge-based exams</a:t>
            </a:r>
          </a:p>
          <a:p>
            <a:r>
              <a:rPr lang="en-US" sz="2400" dirty="0"/>
              <a:t>Examples:</a:t>
            </a:r>
          </a:p>
          <a:p>
            <a:pPr>
              <a:spcBef>
                <a:spcPts val="600"/>
              </a:spcBef>
              <a:buFont typeface="Wingdings" panose="05000000000000000000" pitchFamily="2" charset="2"/>
              <a:buChar char="Ø"/>
            </a:pPr>
            <a:r>
              <a:rPr lang="en-US" sz="2400" dirty="0"/>
              <a:t>Passage of a component exam in a Registered Apprenticeship program</a:t>
            </a:r>
          </a:p>
          <a:p>
            <a:pPr>
              <a:spcBef>
                <a:spcPts val="600"/>
              </a:spcBef>
              <a:buFont typeface="Wingdings" panose="05000000000000000000" pitchFamily="2" charset="2"/>
              <a:buChar char="Ø"/>
            </a:pPr>
            <a:r>
              <a:rPr lang="en-US" sz="2400" dirty="0"/>
              <a:t>Passage of a knowledge-based exam required by the employer</a:t>
            </a:r>
          </a:p>
          <a:p>
            <a:pPr>
              <a:spcBef>
                <a:spcPts val="600"/>
              </a:spcBef>
              <a:buFont typeface="Wingdings" panose="05000000000000000000" pitchFamily="2" charset="2"/>
              <a:buChar char="Ø"/>
            </a:pPr>
            <a:r>
              <a:rPr lang="en-US" sz="2400" dirty="0"/>
              <a:t>Satisfactory attainment of an element on an industry or occupational competency-based assessment</a:t>
            </a:r>
          </a:p>
          <a:p>
            <a:pPr>
              <a:spcBef>
                <a:spcPts val="600"/>
              </a:spcBef>
              <a:buFont typeface="Wingdings" panose="05000000000000000000" pitchFamily="2" charset="2"/>
              <a:buChar char="Ø"/>
            </a:pPr>
            <a:r>
              <a:rPr lang="en-US" sz="2400" dirty="0"/>
              <a:t>Other completion test necessary to obtain a credential</a:t>
            </a:r>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39</a:t>
            </a:fld>
            <a:endParaRPr lang="en-US" dirty="0"/>
          </a:p>
        </p:txBody>
      </p:sp>
      <p:pic>
        <p:nvPicPr>
          <p:cNvPr id="6" name="Content Placeholder 5">
            <a:extLst>
              <a:ext uri="{FF2B5EF4-FFF2-40B4-BE49-F238E27FC236}">
                <a16:creationId xmlns:a16="http://schemas.microsoft.com/office/drawing/2014/main" id="{BEE2883F-D934-4C5A-96CD-34970681044E}"/>
              </a:ext>
            </a:extLst>
          </p:cNvPr>
          <p:cNvPicPr>
            <a:picLocks noChangeAspect="1"/>
          </p:cNvPicPr>
          <p:nvPr/>
        </p:nvPicPr>
        <p:blipFill>
          <a:blip r:embed="rId3"/>
          <a:stretch>
            <a:fillRect/>
          </a:stretch>
        </p:blipFill>
        <p:spPr>
          <a:xfrm>
            <a:off x="7190057" y="457200"/>
            <a:ext cx="1219306" cy="1133954"/>
          </a:xfrm>
          <a:prstGeom prst="rect">
            <a:avLst/>
          </a:prstGeom>
        </p:spPr>
      </p:pic>
    </p:spTree>
    <p:extLst>
      <p:ext uri="{BB962C8B-B14F-4D97-AF65-F5344CB8AC3E}">
        <p14:creationId xmlns:p14="http://schemas.microsoft.com/office/powerpoint/2010/main" val="145838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5484-55A9-4D96-B459-7FA789375B38}"/>
              </a:ext>
            </a:extLst>
          </p:cNvPr>
          <p:cNvSpPr>
            <a:spLocks noGrp="1"/>
          </p:cNvSpPr>
          <p:nvPr>
            <p:ph type="title"/>
          </p:nvPr>
        </p:nvSpPr>
        <p:spPr/>
        <p:txBody>
          <a:bodyPr/>
          <a:lstStyle/>
          <a:p>
            <a:r>
              <a:rPr lang="en-US" dirty="0"/>
              <a:t>Documentation	</a:t>
            </a:r>
          </a:p>
        </p:txBody>
      </p:sp>
      <p:sp>
        <p:nvSpPr>
          <p:cNvPr id="3" name="Content Placeholder 2">
            <a:extLst>
              <a:ext uri="{FF2B5EF4-FFF2-40B4-BE49-F238E27FC236}">
                <a16:creationId xmlns:a16="http://schemas.microsoft.com/office/drawing/2014/main" id="{87F1C558-13C0-4A30-B25A-7A7C535E008A}"/>
              </a:ext>
            </a:extLst>
          </p:cNvPr>
          <p:cNvSpPr>
            <a:spLocks noGrp="1"/>
          </p:cNvSpPr>
          <p:nvPr>
            <p:ph idx="1"/>
          </p:nvPr>
        </p:nvSpPr>
        <p:spPr/>
        <p:txBody>
          <a:bodyPr>
            <a:normAutofit/>
          </a:bodyPr>
          <a:lstStyle/>
          <a:p>
            <a:r>
              <a:rPr lang="en-US" sz="2800" dirty="0"/>
              <a:t>Please refer to TEGL 23-19 for all lists of required documentation for the Measurable Skills Gains.</a:t>
            </a:r>
          </a:p>
        </p:txBody>
      </p:sp>
      <p:sp>
        <p:nvSpPr>
          <p:cNvPr id="4" name="Slide Number Placeholder 3">
            <a:extLst>
              <a:ext uri="{FF2B5EF4-FFF2-40B4-BE49-F238E27FC236}">
                <a16:creationId xmlns:a16="http://schemas.microsoft.com/office/drawing/2014/main" id="{E6630CBB-BC21-463B-8F1C-1BEA2C6390C5}"/>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128380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1C06-5781-45A6-85D4-A26D2C628F02}"/>
              </a:ext>
            </a:extLst>
          </p:cNvPr>
          <p:cNvSpPr>
            <a:spLocks noGrp="1"/>
          </p:cNvSpPr>
          <p:nvPr>
            <p:ph type="title"/>
          </p:nvPr>
        </p:nvSpPr>
        <p:spPr/>
        <p:txBody>
          <a:bodyPr/>
          <a:lstStyle/>
          <a:p>
            <a:r>
              <a:rPr lang="en-US" dirty="0"/>
              <a:t>Completion Document vs. License</a:t>
            </a:r>
          </a:p>
        </p:txBody>
      </p:sp>
      <p:sp>
        <p:nvSpPr>
          <p:cNvPr id="3" name="Content Placeholder 2">
            <a:extLst>
              <a:ext uri="{FF2B5EF4-FFF2-40B4-BE49-F238E27FC236}">
                <a16:creationId xmlns:a16="http://schemas.microsoft.com/office/drawing/2014/main" id="{AC92C1C0-EB06-4CAD-95C9-2683B5DE6F25}"/>
              </a:ext>
            </a:extLst>
          </p:cNvPr>
          <p:cNvSpPr>
            <a:spLocks noGrp="1"/>
          </p:cNvSpPr>
          <p:nvPr>
            <p:ph idx="1"/>
          </p:nvPr>
        </p:nvSpPr>
        <p:spPr/>
        <p:txBody>
          <a:bodyPr>
            <a:normAutofit lnSpcReduction="10000"/>
          </a:bodyPr>
          <a:lstStyle/>
          <a:p>
            <a:pPr marL="22860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228600" marR="0">
              <a:spcBef>
                <a:spcPts val="0"/>
              </a:spcBef>
              <a:spcAft>
                <a:spcPts val="0"/>
              </a:spcAft>
            </a:pPr>
            <a:endParaRPr lang="en-US" sz="1800" dirty="0">
              <a:latin typeface="Calibri" panose="020F0502020204030204" pitchFamily="34" charset="0"/>
              <a:ea typeface="Calibri" panose="020F0502020204030204" pitchFamily="34" charset="0"/>
            </a:endParaRPr>
          </a:p>
          <a:p>
            <a:pPr marL="22860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228600" marR="0">
              <a:spcBef>
                <a:spcPts val="0"/>
              </a:spcBef>
              <a:spcAft>
                <a:spcPts val="0"/>
              </a:spcAft>
            </a:pPr>
            <a:endParaRPr lang="en-US" sz="1800" dirty="0">
              <a:latin typeface="Calibri" panose="020F0502020204030204" pitchFamily="34" charset="0"/>
              <a:ea typeface="Calibri" panose="020F0502020204030204" pitchFamily="34" charset="0"/>
            </a:endParaRPr>
          </a:p>
          <a:p>
            <a:pPr marL="228600" marR="0">
              <a:spcBef>
                <a:spcPts val="0"/>
              </a:spcBef>
              <a:spcAft>
                <a:spcPts val="0"/>
              </a:spcAft>
            </a:pPr>
            <a:r>
              <a:rPr lang="en-US" sz="2400" dirty="0">
                <a:effectLst/>
                <a:latin typeface="Calibri" panose="020F0502020204030204" pitchFamily="34" charset="0"/>
                <a:ea typeface="Calibri" panose="020F0502020204030204" pitchFamily="34" charset="0"/>
              </a:rPr>
              <a:t>PIRL 1800; 1801; 1810</a:t>
            </a:r>
          </a:p>
          <a:p>
            <a:pPr marL="228600" marR="0">
              <a:spcBef>
                <a:spcPts val="0"/>
              </a:spcBef>
              <a:spcAft>
                <a:spcPts val="0"/>
              </a:spcAft>
            </a:pPr>
            <a:endParaRPr lang="en-US" sz="2400" dirty="0">
              <a:effectLst/>
              <a:latin typeface="Calibri" panose="020F0502020204030204" pitchFamily="34" charset="0"/>
              <a:ea typeface="Calibri" panose="020F0502020204030204" pitchFamily="34" charset="0"/>
            </a:endParaRPr>
          </a:p>
          <a:p>
            <a:pPr marL="228600" marR="0">
              <a:spcBef>
                <a:spcPts val="0"/>
              </a:spcBef>
              <a:spcAft>
                <a:spcPts val="0"/>
              </a:spcAft>
            </a:pPr>
            <a:r>
              <a:rPr lang="en-US" sz="2400" dirty="0">
                <a:effectLst/>
                <a:latin typeface="Calibri" panose="020F0502020204030204" pitchFamily="34" charset="0"/>
                <a:ea typeface="Calibri" panose="020F0502020204030204" pitchFamily="34" charset="0"/>
              </a:rPr>
              <a:t>Type of credential &amp; Date</a:t>
            </a:r>
          </a:p>
          <a:p>
            <a:pPr marL="228600" marR="0">
              <a:spcBef>
                <a:spcPts val="0"/>
              </a:spcBef>
              <a:spcAft>
                <a:spcPts val="0"/>
              </a:spcAft>
            </a:pPr>
            <a:r>
              <a:rPr lang="en-US" sz="2400" dirty="0">
                <a:effectLst/>
                <a:latin typeface="Calibri" panose="020F0502020204030204" pitchFamily="34" charset="0"/>
                <a:ea typeface="Calibri" panose="020F0502020204030204" pitchFamily="34" charset="0"/>
              </a:rPr>
              <a:t>Date of MSG Passage of Exam</a:t>
            </a:r>
          </a:p>
          <a:p>
            <a:endParaRPr lang="en-US" dirty="0"/>
          </a:p>
          <a:p>
            <a:endParaRPr lang="en-US" dirty="0"/>
          </a:p>
          <a:p>
            <a:endParaRPr lang="en-US" dirty="0"/>
          </a:p>
          <a:p>
            <a:r>
              <a:rPr lang="en-US" dirty="0"/>
              <a:t>Continued on next page</a:t>
            </a:r>
          </a:p>
          <a:p>
            <a:endParaRPr lang="en-US" dirty="0"/>
          </a:p>
        </p:txBody>
      </p:sp>
      <p:sp>
        <p:nvSpPr>
          <p:cNvPr id="4" name="Slide Number Placeholder 3">
            <a:extLst>
              <a:ext uri="{FF2B5EF4-FFF2-40B4-BE49-F238E27FC236}">
                <a16:creationId xmlns:a16="http://schemas.microsoft.com/office/drawing/2014/main" id="{37EACF02-E699-408B-8497-033B584B56CA}"/>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443117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3E1CD-AB91-4E0A-A116-C124BBA73398}"/>
              </a:ext>
            </a:extLst>
          </p:cNvPr>
          <p:cNvSpPr>
            <a:spLocks noGrp="1"/>
          </p:cNvSpPr>
          <p:nvPr>
            <p:ph type="title"/>
          </p:nvPr>
        </p:nvSpPr>
        <p:spPr/>
        <p:txBody>
          <a:bodyPr/>
          <a:lstStyle/>
          <a:p>
            <a:r>
              <a:rPr lang="en-US" dirty="0"/>
              <a:t>Completion Document vs. License continued</a:t>
            </a:r>
          </a:p>
        </p:txBody>
      </p:sp>
      <p:sp>
        <p:nvSpPr>
          <p:cNvPr id="3" name="Content Placeholder 2">
            <a:extLst>
              <a:ext uri="{FF2B5EF4-FFF2-40B4-BE49-F238E27FC236}">
                <a16:creationId xmlns:a16="http://schemas.microsoft.com/office/drawing/2014/main" id="{961C6EE7-8396-40D8-97C0-6C84E37F7B38}"/>
              </a:ext>
            </a:extLst>
          </p:cNvPr>
          <p:cNvSpPr>
            <a:spLocks noGrp="1"/>
          </p:cNvSpPr>
          <p:nvPr>
            <p:ph idx="1"/>
          </p:nvPr>
        </p:nvSpPr>
        <p:spPr/>
        <p:txBody>
          <a:bodyPr>
            <a:normAutofit fontScale="92500"/>
          </a:bodyPr>
          <a:lstStyle/>
          <a:p>
            <a:r>
              <a:rPr lang="en-US" sz="2400" dirty="0">
                <a:effectLst/>
                <a:latin typeface="Calibri" panose="020F0502020204030204" pitchFamily="34" charset="0"/>
                <a:ea typeface="Calibri" panose="020F0502020204030204" pitchFamily="34" charset="0"/>
              </a:rPr>
              <a:t>Certificate of Completion, Certificate of Attendance, Certificate of Achievement, Certificate of Training do not meet the requirements for a recognized credential as stated by DOL in TEGL 10-16, Change 1, TEGL 15-10 and TEN 25-19, and including direct verbal information from DOL.  </a:t>
            </a:r>
          </a:p>
          <a:p>
            <a:r>
              <a:rPr lang="en-US" sz="2400" dirty="0">
                <a:effectLst/>
                <a:latin typeface="Calibri" panose="020F0502020204030204" pitchFamily="34" charset="0"/>
                <a:ea typeface="Calibri" panose="020F0502020204030204" pitchFamily="34" charset="0"/>
              </a:rPr>
              <a:t>These documents recognize completion of the class/completion of a number of hours attending class.  Particularly applicable to CNA, truck driving, and welding when the training is provided by a private school.  These elements will not fail if allowable documentation is uploaded such as a license.</a:t>
            </a:r>
          </a:p>
          <a:p>
            <a:pPr marL="228600" marR="0">
              <a:spcBef>
                <a:spcPts val="0"/>
              </a:spcBef>
              <a:spcAft>
                <a:spcPts val="0"/>
              </a:spcAft>
            </a:pPr>
            <a:r>
              <a:rPr lang="en-US" dirty="0">
                <a:effectLst/>
                <a:latin typeface="Calibri" panose="020F0502020204030204" pitchFamily="34" charset="0"/>
                <a:ea typeface="Calibri" panose="020F0502020204030204" pitchFamily="34" charset="0"/>
              </a:rPr>
              <a:t> </a:t>
            </a:r>
          </a:p>
          <a:p>
            <a:r>
              <a:rPr lang="en-US" dirty="0"/>
              <a:t>Continued on next page</a:t>
            </a:r>
          </a:p>
          <a:p>
            <a:endParaRPr lang="en-US" dirty="0"/>
          </a:p>
        </p:txBody>
      </p:sp>
      <p:sp>
        <p:nvSpPr>
          <p:cNvPr id="4" name="Slide Number Placeholder 3">
            <a:extLst>
              <a:ext uri="{FF2B5EF4-FFF2-40B4-BE49-F238E27FC236}">
                <a16:creationId xmlns:a16="http://schemas.microsoft.com/office/drawing/2014/main" id="{199A47CC-0066-48FF-9D17-D77344E9DA39}"/>
              </a:ext>
            </a:extLst>
          </p:cNvPr>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493396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6353-99EE-414F-B735-9960CE61A4DB}"/>
              </a:ext>
            </a:extLst>
          </p:cNvPr>
          <p:cNvSpPr>
            <a:spLocks noGrp="1"/>
          </p:cNvSpPr>
          <p:nvPr>
            <p:ph type="title"/>
          </p:nvPr>
        </p:nvSpPr>
        <p:spPr/>
        <p:txBody>
          <a:bodyPr/>
          <a:lstStyle/>
          <a:p>
            <a:r>
              <a:rPr lang="en-US" dirty="0"/>
              <a:t>Completion Document vs. License</a:t>
            </a:r>
          </a:p>
        </p:txBody>
      </p:sp>
      <p:sp>
        <p:nvSpPr>
          <p:cNvPr id="3" name="Content Placeholder 2">
            <a:extLst>
              <a:ext uri="{FF2B5EF4-FFF2-40B4-BE49-F238E27FC236}">
                <a16:creationId xmlns:a16="http://schemas.microsoft.com/office/drawing/2014/main" id="{5EED5402-CC5A-41CE-AA78-0D9D4BAECB40}"/>
              </a:ext>
            </a:extLst>
          </p:cNvPr>
          <p:cNvSpPr>
            <a:spLocks noGrp="1"/>
          </p:cNvSpPr>
          <p:nvPr>
            <p:ph idx="1"/>
          </p:nvPr>
        </p:nvSpPr>
        <p:spPr/>
        <p:txBody>
          <a:bodyPr>
            <a:normAutofit/>
          </a:bodyPr>
          <a:lstStyle/>
          <a:p>
            <a:pPr marL="342900" marR="0" lvl="0" indent="-342900">
              <a:spcBef>
                <a:spcPts val="0"/>
              </a:spcBef>
              <a:spcAft>
                <a:spcPts val="0"/>
              </a:spcAft>
              <a:buFont typeface="+mj-lt"/>
              <a:buAutoNum type="arabicPeriod"/>
            </a:pPr>
            <a:r>
              <a:rPr lang="en-US" sz="2800" dirty="0">
                <a:effectLst/>
                <a:latin typeface="Calibri" panose="020F0502020204030204" pitchFamily="34" charset="0"/>
                <a:ea typeface="Times New Roman" panose="02020603050405020304" pitchFamily="18" charset="0"/>
                <a:cs typeface="Calibri" panose="020F0502020204030204" pitchFamily="34" charset="0"/>
              </a:rPr>
              <a:t>Do not record this type of document in AJL in the Fourth Quarter Outcomes #1800 &amp; #1801</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2800" dirty="0">
                <a:effectLst/>
                <a:latin typeface="Calibri" panose="020F0502020204030204" pitchFamily="34" charset="0"/>
                <a:ea typeface="Times New Roman" panose="02020603050405020304" pitchFamily="18" charset="0"/>
                <a:cs typeface="Calibri" panose="020F0502020204030204" pitchFamily="34" charset="0"/>
              </a:rPr>
              <a:t>Do not set or attain a Passage of Exam MSG #1810 in AJL on the basis of these types of documents</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2800" dirty="0">
                <a:effectLst/>
                <a:latin typeface="Calibri" panose="020F0502020204030204" pitchFamily="34" charset="0"/>
                <a:ea typeface="Times New Roman" panose="02020603050405020304" pitchFamily="18" charset="0"/>
                <a:cs typeface="Calibri" panose="020F0502020204030204" pitchFamily="34" charset="0"/>
              </a:rPr>
              <a:t>Do not upload this type of document in the AJL Uploader for Type of Recognized Credential and date #1800 &amp; #1801</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2800" dirty="0">
                <a:effectLst/>
                <a:latin typeface="Calibri" panose="020F0502020204030204" pitchFamily="34" charset="0"/>
                <a:ea typeface="Times New Roman" panose="02020603050405020304" pitchFamily="18" charset="0"/>
                <a:cs typeface="Calibri" panose="020F0502020204030204" pitchFamily="34" charset="0"/>
              </a:rPr>
              <a:t>Do not upload this type of document in the AJL Uploader for Passage of an Exam MSG #1810</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7957CD3-FAF4-4BCB-B60A-575FDABAF59E}"/>
              </a:ext>
            </a:extLst>
          </p:cNvPr>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4124462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85D8-16D4-4135-A101-CCA946F7C596}"/>
              </a:ext>
            </a:extLst>
          </p:cNvPr>
          <p:cNvSpPr>
            <a:spLocks noGrp="1"/>
          </p:cNvSpPr>
          <p:nvPr>
            <p:ph type="title"/>
          </p:nvPr>
        </p:nvSpPr>
        <p:spPr/>
        <p:txBody>
          <a:bodyPr/>
          <a:lstStyle/>
          <a:p>
            <a:r>
              <a:rPr lang="en-US" dirty="0"/>
              <a:t>Two-Year College vs Private School </a:t>
            </a:r>
          </a:p>
        </p:txBody>
      </p:sp>
      <p:sp>
        <p:nvSpPr>
          <p:cNvPr id="3" name="Content Placeholder 2">
            <a:extLst>
              <a:ext uri="{FF2B5EF4-FFF2-40B4-BE49-F238E27FC236}">
                <a16:creationId xmlns:a16="http://schemas.microsoft.com/office/drawing/2014/main" id="{154BEB0D-A954-4979-ABE6-A8D49C6CB4DC}"/>
              </a:ext>
            </a:extLst>
          </p:cNvPr>
          <p:cNvSpPr>
            <a:spLocks noGrp="1"/>
          </p:cNvSpPr>
          <p:nvPr>
            <p:ph idx="1"/>
          </p:nvPr>
        </p:nvSpPr>
        <p:spPr/>
        <p:txBody>
          <a:bodyPr/>
          <a:lstStyle/>
          <a:p>
            <a:r>
              <a:rPr lang="en-US" sz="2400" dirty="0">
                <a:effectLst/>
                <a:latin typeface="Calibri" panose="020F0502020204030204" pitchFamily="34" charset="0"/>
                <a:ea typeface="Calibri" panose="020F0502020204030204" pitchFamily="34" charset="0"/>
              </a:rPr>
              <a:t>Some two-year colleges offer documents such as a Certificate of Proficiency or a Technical Certificate.  This is a credential that is different from the completion documents mentioned above.  There are particular requirements that apply to obtaining a two-year college credential such as earning credit hours, maintaining a certain GPA, and having a curriculum that is approved by the Higher Education Coordinating Board.  These credentials are not issued for seat time in class.  </a:t>
            </a:r>
          </a:p>
          <a:p>
            <a:endParaRPr lang="en-US" dirty="0"/>
          </a:p>
        </p:txBody>
      </p:sp>
      <p:sp>
        <p:nvSpPr>
          <p:cNvPr id="4" name="Slide Number Placeholder 3">
            <a:extLst>
              <a:ext uri="{FF2B5EF4-FFF2-40B4-BE49-F238E27FC236}">
                <a16:creationId xmlns:a16="http://schemas.microsoft.com/office/drawing/2014/main" id="{557919F6-E420-461F-A067-7DBC527BFA33}"/>
              </a:ext>
            </a:extLst>
          </p:cNvPr>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3304831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90E1-0306-45C2-BD61-1FB611B66BAA}"/>
              </a:ext>
            </a:extLst>
          </p:cNvPr>
          <p:cNvSpPr>
            <a:spLocks noGrp="1"/>
          </p:cNvSpPr>
          <p:nvPr>
            <p:ph type="title"/>
          </p:nvPr>
        </p:nvSpPr>
        <p:spPr/>
        <p:txBody>
          <a:bodyPr>
            <a:normAutofit/>
          </a:bodyPr>
          <a:lstStyle/>
          <a:p>
            <a:pPr algn="ctr"/>
            <a:r>
              <a:rPr lang="en-US" sz="6600" dirty="0">
                <a:latin typeface="Aharoni" panose="02010803020104030203" pitchFamily="2" charset="-79"/>
                <a:cs typeface="Aharoni" panose="02010803020104030203" pitchFamily="2" charset="-79"/>
              </a:rPr>
              <a:t>REMEMBER</a:t>
            </a:r>
          </a:p>
        </p:txBody>
      </p:sp>
      <p:sp>
        <p:nvSpPr>
          <p:cNvPr id="3" name="Content Placeholder 2">
            <a:extLst>
              <a:ext uri="{FF2B5EF4-FFF2-40B4-BE49-F238E27FC236}">
                <a16:creationId xmlns:a16="http://schemas.microsoft.com/office/drawing/2014/main" id="{EBFF1D49-F7E5-4EFC-B74D-49BBC02D3F50}"/>
              </a:ext>
            </a:extLst>
          </p:cNvPr>
          <p:cNvSpPr>
            <a:spLocks noGrp="1"/>
          </p:cNvSpPr>
          <p:nvPr>
            <p:ph idx="1"/>
          </p:nvPr>
        </p:nvSpPr>
        <p:spPr>
          <a:xfrm>
            <a:off x="822959" y="1845734"/>
            <a:ext cx="7543801" cy="4402666"/>
          </a:xfrm>
        </p:spPr>
        <p:txBody>
          <a:bodyPr>
            <a:normAutofit fontScale="92500" lnSpcReduction="10000"/>
          </a:bodyPr>
          <a:lstStyle/>
          <a:p>
            <a:endParaRPr lang="en-US" dirty="0"/>
          </a:p>
          <a:p>
            <a:pPr>
              <a:buFont typeface="Wingdings" panose="05000000000000000000" pitchFamily="2" charset="2"/>
              <a:buChar char="Ø"/>
            </a:pPr>
            <a:r>
              <a:rPr lang="en-US" sz="3600" dirty="0"/>
              <a:t>Record all skill goals that the participant has the criteria to meet.  </a:t>
            </a:r>
          </a:p>
          <a:p>
            <a:pPr>
              <a:buFont typeface="Wingdings" panose="05000000000000000000" pitchFamily="2" charset="2"/>
              <a:buChar char="Ø"/>
            </a:pPr>
            <a:r>
              <a:rPr lang="en-US" sz="3600" dirty="0"/>
              <a:t>Every program year.</a:t>
            </a:r>
          </a:p>
          <a:p>
            <a:pPr>
              <a:buFont typeface="Wingdings" panose="05000000000000000000" pitchFamily="2" charset="2"/>
              <a:buChar char="Ø"/>
            </a:pPr>
            <a:r>
              <a:rPr lang="en-US" sz="3600" dirty="0"/>
              <a:t>Enter every activity on the S &amp; T, even if you don’t provide it (especially school for in-school youth) and be sure to check if it leads to a credential (if appropriate), employment, and MSG</a:t>
            </a:r>
          </a:p>
          <a:p>
            <a:endParaRPr lang="en-US" sz="3200" dirty="0"/>
          </a:p>
          <a:p>
            <a:endParaRPr lang="en-US" dirty="0"/>
          </a:p>
        </p:txBody>
      </p:sp>
      <p:sp>
        <p:nvSpPr>
          <p:cNvPr id="4" name="Slide Number Placeholder 3">
            <a:extLst>
              <a:ext uri="{FF2B5EF4-FFF2-40B4-BE49-F238E27FC236}">
                <a16:creationId xmlns:a16="http://schemas.microsoft.com/office/drawing/2014/main" id="{DB22C73B-D061-484C-AE21-E857B91490D5}"/>
              </a:ext>
            </a:extLst>
          </p:cNvPr>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3881517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4D898-07F2-4F89-9BF2-5769752E291A}"/>
              </a:ext>
            </a:extLst>
          </p:cNvPr>
          <p:cNvSpPr>
            <a:spLocks noGrp="1"/>
          </p:cNvSpPr>
          <p:nvPr>
            <p:ph type="title"/>
          </p:nvPr>
        </p:nvSpPr>
        <p:spPr/>
        <p:txBody>
          <a:bodyPr/>
          <a:lstStyle/>
          <a:p>
            <a:r>
              <a:rPr lang="en-US" dirty="0"/>
              <a:t>Local Area Questions	</a:t>
            </a:r>
          </a:p>
        </p:txBody>
      </p:sp>
      <p:sp>
        <p:nvSpPr>
          <p:cNvPr id="3" name="Content Placeholder 2">
            <a:extLst>
              <a:ext uri="{FF2B5EF4-FFF2-40B4-BE49-F238E27FC236}">
                <a16:creationId xmlns:a16="http://schemas.microsoft.com/office/drawing/2014/main" id="{81EAAC4E-4182-40C1-8B5B-7B4945E84774}"/>
              </a:ext>
            </a:extLst>
          </p:cNvPr>
          <p:cNvSpPr>
            <a:spLocks noGrp="1"/>
          </p:cNvSpPr>
          <p:nvPr>
            <p:ph idx="1"/>
          </p:nvPr>
        </p:nvSpPr>
        <p:spPr/>
        <p:txBody>
          <a:bodyPr>
            <a:normAutofit/>
          </a:bodyPr>
          <a:lstStyle/>
          <a:p>
            <a:pPr marL="457200" indent="-457200">
              <a:buFont typeface="+mj-lt"/>
              <a:buAutoNum type="arabicPeriod"/>
            </a:pPr>
            <a:r>
              <a:rPr lang="en-US" dirty="0"/>
              <a:t>When a CDL is attained how should the MSG be set?</a:t>
            </a:r>
          </a:p>
          <a:p>
            <a:pPr marL="749808" lvl="1" indent="-457200">
              <a:buFont typeface="+mj-lt"/>
              <a:buAutoNum type="arabicPeriod"/>
            </a:pPr>
            <a:r>
              <a:rPr lang="en-US" dirty="0"/>
              <a:t>Skills progression (should be set date entered training and attained the date the license is attained)</a:t>
            </a:r>
          </a:p>
          <a:p>
            <a:pPr marL="457200" indent="-457200">
              <a:buFont typeface="+mj-lt"/>
              <a:buAutoNum type="arabicPeriod"/>
            </a:pPr>
            <a:r>
              <a:rPr lang="en-US" dirty="0"/>
              <a:t>Is the MSG the last date of class or the date license received?</a:t>
            </a:r>
          </a:p>
          <a:p>
            <a:pPr marL="749808" lvl="1" indent="-457200">
              <a:buFont typeface="+mj-lt"/>
              <a:buAutoNum type="arabicPeriod"/>
            </a:pPr>
            <a:r>
              <a:rPr lang="en-US" dirty="0"/>
              <a:t>Date of attainment of the license</a:t>
            </a:r>
          </a:p>
          <a:p>
            <a:pPr marL="457200" indent="-457200">
              <a:buFont typeface="+mj-lt"/>
              <a:buAutoNum type="arabicPeriod"/>
            </a:pPr>
            <a:r>
              <a:rPr lang="en-US" dirty="0"/>
              <a:t>Does the participant have to be employed for the MSG to count?</a:t>
            </a:r>
          </a:p>
          <a:p>
            <a:pPr marL="749808" lvl="1" indent="-457200">
              <a:buFont typeface="+mj-lt"/>
              <a:buAutoNum type="arabicPeriod"/>
            </a:pPr>
            <a:r>
              <a:rPr lang="en-US" dirty="0"/>
              <a:t>No</a:t>
            </a:r>
          </a:p>
          <a:p>
            <a:pPr marL="457200" indent="-457200">
              <a:buFont typeface="+mj-lt"/>
              <a:buAutoNum type="arabicPeriod"/>
            </a:pPr>
            <a:r>
              <a:rPr lang="en-US" dirty="0"/>
              <a:t>Can you use a certificate of completion for a milestone goal?</a:t>
            </a:r>
          </a:p>
          <a:p>
            <a:pPr marL="749808" lvl="1" indent="-457200">
              <a:buFont typeface="+mj-lt"/>
              <a:buAutoNum type="arabicPeriod"/>
            </a:pPr>
            <a:r>
              <a:rPr lang="en-US" dirty="0"/>
              <a:t>No, certificate of completion will not validate a milestone goal. </a:t>
            </a:r>
          </a:p>
          <a:p>
            <a:pPr marL="292608" lvl="1" indent="0">
              <a:buNone/>
            </a:pPr>
            <a:r>
              <a:rPr lang="en-US" dirty="0"/>
              <a:t>	For allowable documentation please refer to TEGL 23-19</a:t>
            </a:r>
          </a:p>
          <a:p>
            <a:pPr marL="292608" lvl="1" indent="0">
              <a:buNone/>
            </a:pPr>
            <a:endParaRPr lang="en-US" dirty="0"/>
          </a:p>
          <a:p>
            <a:pPr marL="292608" lvl="1" indent="0">
              <a:buNone/>
            </a:pPr>
            <a:endParaRPr lang="en-US" dirty="0"/>
          </a:p>
          <a:p>
            <a:pPr marL="749808" lvl="1" indent="-457200">
              <a:buFont typeface="+mj-lt"/>
              <a:buAutoNum type="arabicPeriod"/>
            </a:pPr>
            <a:endParaRPr lang="en-US" dirty="0"/>
          </a:p>
          <a:p>
            <a:pPr marL="749808" lvl="1" indent="-457200">
              <a:buFont typeface="+mj-lt"/>
              <a:buAutoNum type="arabicPeriod"/>
            </a:pPr>
            <a:endParaRPr lang="en-US" dirty="0"/>
          </a:p>
          <a:p>
            <a:pPr marL="749808" lvl="1" indent="-457200">
              <a:buFont typeface="+mj-lt"/>
              <a:buAutoNum type="arabicPeriod"/>
            </a:pPr>
            <a:endParaRPr lang="en-US" dirty="0"/>
          </a:p>
          <a:p>
            <a:pPr marL="457200" indent="-457200">
              <a:buFont typeface="+mj-lt"/>
              <a:buAutoNum type="arabicPeriod"/>
            </a:pPr>
            <a:endParaRPr lang="en-US" dirty="0"/>
          </a:p>
          <a:p>
            <a:pPr marL="292608" lvl="1" indent="0">
              <a:buNone/>
            </a:pPr>
            <a:endParaRPr lang="en-US" dirty="0"/>
          </a:p>
          <a:p>
            <a:pPr marL="457200" indent="-45720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0BDCE52A-538F-4FE0-B066-06CE71F94777}"/>
              </a:ext>
            </a:extLst>
          </p:cNvPr>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4090133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0334-2D14-4088-92EA-40D9D48F072B}"/>
              </a:ext>
            </a:extLst>
          </p:cNvPr>
          <p:cNvSpPr>
            <a:spLocks noGrp="1"/>
          </p:cNvSpPr>
          <p:nvPr>
            <p:ph type="title"/>
          </p:nvPr>
        </p:nvSpPr>
        <p:spPr/>
        <p:txBody>
          <a:bodyPr/>
          <a:lstStyle/>
          <a:p>
            <a:r>
              <a:rPr lang="en-US" dirty="0"/>
              <a:t>Local </a:t>
            </a:r>
            <a:r>
              <a:rPr lang="en-US" dirty="0" err="1"/>
              <a:t>AreaQuestions</a:t>
            </a:r>
            <a:r>
              <a:rPr lang="en-US" dirty="0"/>
              <a:t>	</a:t>
            </a:r>
          </a:p>
        </p:txBody>
      </p:sp>
      <p:sp>
        <p:nvSpPr>
          <p:cNvPr id="3" name="Content Placeholder 2">
            <a:extLst>
              <a:ext uri="{FF2B5EF4-FFF2-40B4-BE49-F238E27FC236}">
                <a16:creationId xmlns:a16="http://schemas.microsoft.com/office/drawing/2014/main" id="{3D4D6CE1-8B73-4B97-8B2A-BD5364F3BA89}"/>
              </a:ext>
            </a:extLst>
          </p:cNvPr>
          <p:cNvSpPr>
            <a:spLocks noGrp="1"/>
          </p:cNvSpPr>
          <p:nvPr>
            <p:ph idx="1"/>
          </p:nvPr>
        </p:nvSpPr>
        <p:spPr/>
        <p:txBody>
          <a:bodyPr>
            <a:normAutofit fontScale="77500" lnSpcReduction="20000"/>
          </a:bodyPr>
          <a:lstStyle/>
          <a:p>
            <a:pPr marL="457200" indent="-457200">
              <a:buFont typeface="+mj-lt"/>
              <a:buAutoNum type="arabicPeriod"/>
            </a:pPr>
            <a:r>
              <a:rPr lang="en-US" dirty="0"/>
              <a:t>How many MSG’s can be added in a program year?</a:t>
            </a:r>
          </a:p>
          <a:p>
            <a:pPr marL="749808" lvl="1" indent="-457200">
              <a:buFont typeface="+mj-lt"/>
              <a:buAutoNum type="arabicPeriod"/>
            </a:pPr>
            <a:r>
              <a:rPr lang="en-US" dirty="0"/>
              <a:t>There is not limit, list all that apply to your participant. </a:t>
            </a:r>
          </a:p>
          <a:p>
            <a:pPr marL="457200" indent="-457200">
              <a:buFont typeface="+mj-lt"/>
              <a:buAutoNum type="arabicPeriod"/>
            </a:pPr>
            <a:r>
              <a:rPr lang="en-US" dirty="0"/>
              <a:t>What can and cannot count as documentation for an MSG?	</a:t>
            </a:r>
          </a:p>
          <a:p>
            <a:pPr marL="749808" lvl="1" indent="-457200">
              <a:buFont typeface="+mj-lt"/>
              <a:buAutoNum type="arabicPeriod"/>
            </a:pPr>
            <a:r>
              <a:rPr lang="en-US" dirty="0"/>
              <a:t>Refer to TEGL 23-19</a:t>
            </a:r>
          </a:p>
          <a:p>
            <a:pPr marL="457200" indent="-457200">
              <a:buFont typeface="+mj-lt"/>
              <a:buAutoNum type="arabicPeriod"/>
            </a:pPr>
            <a:r>
              <a:rPr lang="en-US" sz="1800" dirty="0">
                <a:effectLst/>
                <a:latin typeface="Calibri" panose="020F0502020204030204" pitchFamily="34" charset="0"/>
                <a:ea typeface="Times New Roman" panose="02020603050405020304" pitchFamily="18" charset="0"/>
              </a:rPr>
              <a:t>Please cover how to calculate the indicators, in depth</a:t>
            </a:r>
          </a:p>
          <a:p>
            <a:pPr marL="749808" lvl="1" indent="-457200">
              <a:buFont typeface="+mj-lt"/>
              <a:buAutoNum type="arabicPeriod"/>
            </a:pPr>
            <a:r>
              <a:rPr lang="en-US" sz="1800" dirty="0">
                <a:solidFill>
                  <a:schemeClr val="tx1"/>
                </a:solidFill>
                <a:effectLst/>
                <a:latin typeface="Calibri" panose="020F0502020204030204" pitchFamily="34" charset="0"/>
                <a:ea typeface="Times New Roman" panose="02020603050405020304" pitchFamily="18" charset="0"/>
              </a:rPr>
              <a:t>The denominator is how many participants are included in the MSG (those who had training on the S&amp;T) and the numerator is how many from the denominator attained the MSG.  So, if you have 75/100 = outcome of 75%   (divide 75 ./. 100)  Participants will be in the denominator if:  1) they attained an MSG; 2) if they did not attain an MSG; 3) If they have a pending MSG; 4) If no skill is set.</a:t>
            </a:r>
          </a:p>
          <a:p>
            <a:pPr marL="457200" indent="-457200">
              <a:buFont typeface="+mj-lt"/>
              <a:buAutoNum type="arabicPeriod"/>
            </a:pPr>
            <a:r>
              <a:rPr lang="en-US" sz="1800" dirty="0">
                <a:effectLst/>
                <a:latin typeface="Calibri" panose="020F0502020204030204" pitchFamily="34" charset="0"/>
                <a:ea typeface="Times New Roman" panose="02020603050405020304" pitchFamily="18" charset="0"/>
              </a:rPr>
              <a:t>Explain what programs and certifications will be recognized for a particular MSG</a:t>
            </a:r>
          </a:p>
          <a:p>
            <a:pPr marL="749808" lvl="1" indent="-457200">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rPr>
              <a:t>This question sounds like it is asking what credentials can be used for an MSG.  There are only two MSGs where a credential is earned:  1) Date of Secondary School Diploma – high school diploma can be used 2) Passage of Exam – there are hundreds of credentials that can be earned.  There are documents such as certificates of completion and certificates of achievement that were discussed during the training.</a:t>
            </a:r>
          </a:p>
          <a:p>
            <a:pPr marL="292608" lvl="1" indent="0">
              <a:buNone/>
            </a:pPr>
            <a:endParaRPr lang="en-US" dirty="0"/>
          </a:p>
          <a:p>
            <a:pPr marL="292608" lvl="1" indent="0">
              <a:buNone/>
            </a:pPr>
            <a:r>
              <a:rPr lang="en-US" dirty="0"/>
              <a:t> </a:t>
            </a:r>
          </a:p>
          <a:p>
            <a:pPr marL="457200" indent="-457200">
              <a:buFont typeface="+mj-lt"/>
              <a:buAutoNum type="arabicPeriod"/>
            </a:pPr>
            <a:endParaRPr lang="en-US" dirty="0"/>
          </a:p>
          <a:p>
            <a:pPr marL="292608" lvl="1" indent="0">
              <a:buNone/>
            </a:pPr>
            <a:endParaRPr lang="en-US" dirty="0"/>
          </a:p>
        </p:txBody>
      </p:sp>
      <p:sp>
        <p:nvSpPr>
          <p:cNvPr id="4" name="Slide Number Placeholder 3">
            <a:extLst>
              <a:ext uri="{FF2B5EF4-FFF2-40B4-BE49-F238E27FC236}">
                <a16:creationId xmlns:a16="http://schemas.microsoft.com/office/drawing/2014/main" id="{7ABEE064-750E-4B8A-9540-57A01DF29CE5}"/>
              </a:ext>
            </a:extLst>
          </p:cNvPr>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3548650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E48C0-3E68-4E8B-B7C0-953E5C2150BD}"/>
              </a:ext>
            </a:extLst>
          </p:cNvPr>
          <p:cNvSpPr>
            <a:spLocks noGrp="1"/>
          </p:cNvSpPr>
          <p:nvPr>
            <p:ph type="title"/>
          </p:nvPr>
        </p:nvSpPr>
        <p:spPr/>
        <p:txBody>
          <a:bodyPr/>
          <a:lstStyle/>
          <a:p>
            <a:r>
              <a:rPr lang="en-US" dirty="0"/>
              <a:t>Local Area Questions	</a:t>
            </a:r>
          </a:p>
        </p:txBody>
      </p:sp>
      <p:sp>
        <p:nvSpPr>
          <p:cNvPr id="3" name="Content Placeholder 2">
            <a:extLst>
              <a:ext uri="{FF2B5EF4-FFF2-40B4-BE49-F238E27FC236}">
                <a16:creationId xmlns:a16="http://schemas.microsoft.com/office/drawing/2014/main" id="{3514F463-B27E-4EBA-A077-9E21AD79C1BB}"/>
              </a:ext>
            </a:extLst>
          </p:cNvPr>
          <p:cNvSpPr>
            <a:spLocks noGrp="1"/>
          </p:cNvSpPr>
          <p:nvPr>
            <p:ph idx="1"/>
          </p:nvPr>
        </p:nvSpPr>
        <p:spPr/>
        <p:txBody>
          <a:bodyPr>
            <a:normAutofit fontScale="92500" lnSpcReduction="10000"/>
          </a:bodyPr>
          <a:lstStyle/>
          <a:p>
            <a:pPr marL="457200" indent="-457200">
              <a:buFont typeface="+mj-lt"/>
              <a:buAutoNum type="arabicPeriod"/>
            </a:pPr>
            <a:r>
              <a:rPr lang="en-US" dirty="0">
                <a:effectLst/>
                <a:latin typeface="Arial" panose="020B0604020202020204" pitchFamily="34" charset="0"/>
                <a:ea typeface="Times New Roman" panose="02020603050405020304" pitchFamily="18" charset="0"/>
              </a:rPr>
              <a:t>When my participant fails to meet the goal or gain, or they drop out of the program, how can I salvage my performance?  Give me some troubleshooting tips.  Can you have someone pull a few real case failures from A.J.L. (don't list names and the areas though) and then tell us how we can get the most out of that case, performance wise</a:t>
            </a:r>
          </a:p>
          <a:p>
            <a:pPr marL="932688" lvl="2" indent="-457200">
              <a:buFont typeface="+mj-lt"/>
              <a:buAutoNum type="arabicPeriod"/>
            </a:pPr>
            <a:r>
              <a:rPr lang="en-US" sz="1700" dirty="0">
                <a:solidFill>
                  <a:schemeClr val="tx1"/>
                </a:solidFill>
                <a:effectLst/>
                <a:latin typeface="Calibri" panose="020F0502020204030204" pitchFamily="34" charset="0"/>
                <a:ea typeface="Calibri" panose="020F0502020204030204" pitchFamily="34" charset="0"/>
              </a:rPr>
              <a:t>If the participant drops out or fails to meet the goal, there is nothing that can be done to change the “not attained” outcome.  However, we have seen case notes that give you a hint that maybe a goal has been met and was never entered on the MSG page.  Example is – the case note said that a diploma had been earned, but no one had ever entered the attainment on the MSG page</a:t>
            </a:r>
            <a:r>
              <a:rPr lang="en-US" sz="1700" dirty="0">
                <a:solidFill>
                  <a:srgbClr val="7030A0"/>
                </a:solidFill>
                <a:effectLst/>
                <a:latin typeface="Calibri" panose="020F0502020204030204" pitchFamily="34" charset="0"/>
                <a:ea typeface="Calibri" panose="020F0502020204030204" pitchFamily="34" charset="0"/>
              </a:rPr>
              <a:t>.  </a:t>
            </a:r>
          </a:p>
          <a:p>
            <a:pPr marL="457200" indent="-457200">
              <a:buFont typeface="+mj-lt"/>
              <a:buAutoNum type="arabicPeriod"/>
            </a:pPr>
            <a:r>
              <a:rPr lang="en-US" sz="2400" dirty="0">
                <a:effectLst/>
                <a:latin typeface="Calibri" panose="020F0502020204030204" pitchFamily="34" charset="0"/>
                <a:ea typeface="Times New Roman" panose="02020603050405020304" pitchFamily="18" charset="0"/>
              </a:rPr>
              <a:t>What's the difference between hitting a training milestone and earning an MSG - or are they the same thing</a:t>
            </a:r>
          </a:p>
          <a:p>
            <a:pPr marL="932688" lvl="2" indent="-457200">
              <a:buFont typeface="+mj-lt"/>
              <a:buAutoNum type="arabicPeriod"/>
            </a:pPr>
            <a:r>
              <a:rPr lang="en-US" sz="1700" dirty="0">
                <a:solidFill>
                  <a:schemeClr val="tx1"/>
                </a:solidFill>
                <a:effectLst/>
                <a:latin typeface="Calibri" panose="020F0502020204030204" pitchFamily="34" charset="0"/>
                <a:ea typeface="Calibri" panose="020F0502020204030204" pitchFamily="34" charset="0"/>
              </a:rPr>
              <a:t>There are 5 Measurable Skill Gains (MSG’s) and milestone is one of them</a:t>
            </a:r>
            <a:endParaRPr lang="en-US" sz="1700" dirty="0">
              <a:effectLst/>
              <a:latin typeface="Calibri" panose="020F0502020204030204" pitchFamily="34" charset="0"/>
              <a:ea typeface="Times New Roman" panose="02020603050405020304" pitchFamily="18" charset="0"/>
            </a:endParaRPr>
          </a:p>
          <a:p>
            <a:pPr marL="932688" lvl="2" indent="-457200">
              <a:buFont typeface="+mj-lt"/>
              <a:buAutoNum type="arabicPeriod"/>
            </a:pPr>
            <a:endParaRPr lang="en-US" dirty="0">
              <a:effectLst/>
              <a:latin typeface="Calibri" panose="020F0502020204030204" pitchFamily="34" charset="0"/>
              <a:ea typeface="Times New Roman" panose="02020603050405020304" pitchFamily="18" charset="0"/>
            </a:endParaRPr>
          </a:p>
          <a:p>
            <a:pPr marL="749808" lvl="2" indent="0">
              <a:spcBef>
                <a:spcPts val="0"/>
              </a:spcBef>
              <a:spcAft>
                <a:spcPts val="0"/>
              </a:spcAft>
              <a:buNone/>
            </a:pPr>
            <a:r>
              <a:rPr lang="en-US" sz="1200" dirty="0">
                <a:solidFill>
                  <a:schemeClr val="tx1"/>
                </a:solidFill>
                <a:effectLst/>
                <a:latin typeface="Calibri" panose="020F0502020204030204" pitchFamily="34" charset="0"/>
                <a:ea typeface="Calibri" panose="020F0502020204030204" pitchFamily="34" charset="0"/>
              </a:rPr>
              <a:t>	  </a:t>
            </a:r>
          </a:p>
          <a:p>
            <a:pPr marL="1115568" lvl="3"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4C103868-6E37-4492-BAC3-11EBFA4C0018}"/>
              </a:ext>
            </a:extLst>
          </p:cNvPr>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2667375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6F77-355D-4318-A277-75718BC01D53}"/>
              </a:ext>
            </a:extLst>
          </p:cNvPr>
          <p:cNvSpPr>
            <a:spLocks noGrp="1"/>
          </p:cNvSpPr>
          <p:nvPr>
            <p:ph type="title"/>
          </p:nvPr>
        </p:nvSpPr>
        <p:spPr/>
        <p:txBody>
          <a:bodyPr/>
          <a:lstStyle/>
          <a:p>
            <a:r>
              <a:rPr lang="en-US" dirty="0"/>
              <a:t>Local Area Questions</a:t>
            </a:r>
          </a:p>
        </p:txBody>
      </p:sp>
      <p:sp>
        <p:nvSpPr>
          <p:cNvPr id="3" name="Content Placeholder 2">
            <a:extLst>
              <a:ext uri="{FF2B5EF4-FFF2-40B4-BE49-F238E27FC236}">
                <a16:creationId xmlns:a16="http://schemas.microsoft.com/office/drawing/2014/main" id="{49713EA6-ABA5-4113-98D4-E56063F96D33}"/>
              </a:ext>
            </a:extLst>
          </p:cNvPr>
          <p:cNvSpPr>
            <a:spLocks noGrp="1"/>
          </p:cNvSpPr>
          <p:nvPr>
            <p:ph idx="1"/>
          </p:nvPr>
        </p:nvSpPr>
        <p:spPr/>
        <p:txBody>
          <a:bodyPr/>
          <a:lstStyle/>
          <a:p>
            <a:pPr marL="457200" indent="-457200">
              <a:buFont typeface="+mj-lt"/>
              <a:buAutoNum type="arabicPeriod"/>
            </a:pPr>
            <a:r>
              <a:rPr lang="en-US" sz="1800" dirty="0">
                <a:effectLst/>
                <a:latin typeface="Arial" panose="020B0604020202020204" pitchFamily="34" charset="0"/>
                <a:ea typeface="Times New Roman" panose="02020603050405020304" pitchFamily="18" charset="0"/>
              </a:rPr>
              <a:t>If there is no "industry recognized credential", but local businesses recognize the course/program as an in-demand industry recognized skill(s), what is considered acceptable documentation? For example, the course may provide a certificate of completion, but there is no licensing or credentialing exam, but industry has provided letters attesting to the need for skills gained in completing the course/program.</a:t>
            </a:r>
            <a:endParaRPr lang="en-US" sz="1800" dirty="0">
              <a:effectLst/>
              <a:latin typeface="Calibri" panose="020F0502020204030204" pitchFamily="34" charset="0"/>
              <a:ea typeface="Calibri" panose="020F0502020204030204" pitchFamily="34" charset="0"/>
            </a:endParaRPr>
          </a:p>
          <a:p>
            <a:pPr marL="749808" lvl="1" indent="-457200">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rPr>
              <a:t>One example was a welding school that issued a certificate of completion.  Employers were hiring these graduates.  However, an actual credential such as a welding license was not earned.  The state researched this issue and contacted DOL in Dallas who contacted DOL in D.C.  The answer was that they could not find anyplace in the TEGLs where a completion certificate would count as a credential.  If you have a training that a certificate of completion and a license is not required for that occupation, let us know and we will look into it.</a:t>
            </a:r>
          </a:p>
          <a:p>
            <a:pPr marL="749808"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CFEBB843-3528-4F05-9A90-86B484B62840}"/>
              </a:ext>
            </a:extLst>
          </p:cNvPr>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3776309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FC85-ADB3-47DA-B704-D6FBA71670A4}"/>
              </a:ext>
            </a:extLst>
          </p:cNvPr>
          <p:cNvSpPr>
            <a:spLocks noGrp="1"/>
          </p:cNvSpPr>
          <p:nvPr>
            <p:ph type="title"/>
          </p:nvPr>
        </p:nvSpPr>
        <p:spPr/>
        <p:txBody>
          <a:bodyPr/>
          <a:lstStyle/>
          <a:p>
            <a:r>
              <a:rPr lang="en-US" dirty="0"/>
              <a:t>Local Area Questions	</a:t>
            </a:r>
          </a:p>
        </p:txBody>
      </p:sp>
      <p:sp>
        <p:nvSpPr>
          <p:cNvPr id="3" name="Content Placeholder 2">
            <a:extLst>
              <a:ext uri="{FF2B5EF4-FFF2-40B4-BE49-F238E27FC236}">
                <a16:creationId xmlns:a16="http://schemas.microsoft.com/office/drawing/2014/main" id="{DC54E013-EDCE-4CCD-8D19-69C655B7DFE2}"/>
              </a:ext>
            </a:extLst>
          </p:cNvPr>
          <p:cNvSpPr>
            <a:spLocks noGrp="1"/>
          </p:cNvSpPr>
          <p:nvPr>
            <p:ph idx="1"/>
          </p:nvPr>
        </p:nvSpPr>
        <p:spPr/>
        <p:txBody>
          <a:bodyPr/>
          <a:lstStyle/>
          <a:p>
            <a:r>
              <a:rPr lang="en-US" dirty="0"/>
              <a:t>Why can’t work experience be considered an MSG due to that being on the job training that could potentially lead to employment?</a:t>
            </a:r>
          </a:p>
          <a:p>
            <a:endParaRPr lang="en-US" dirty="0"/>
          </a:p>
          <a:p>
            <a:pPr lvl="1"/>
            <a:r>
              <a:rPr lang="en-US" dirty="0"/>
              <a:t>Work experience is not considered training in the WIOA regulations, and you must be in a training that leads to a recognized credential to set a MSG. </a:t>
            </a:r>
          </a:p>
          <a:p>
            <a:pPr lvl="1"/>
            <a:endParaRPr lang="en-US" dirty="0"/>
          </a:p>
          <a:p>
            <a:endParaRPr lang="en-US" dirty="0"/>
          </a:p>
        </p:txBody>
      </p:sp>
      <p:sp>
        <p:nvSpPr>
          <p:cNvPr id="4" name="Slide Number Placeholder 3">
            <a:extLst>
              <a:ext uri="{FF2B5EF4-FFF2-40B4-BE49-F238E27FC236}">
                <a16:creationId xmlns:a16="http://schemas.microsoft.com/office/drawing/2014/main" id="{64C16BBD-07D1-488C-81EB-A0CA04BDADA5}"/>
              </a:ext>
            </a:extLst>
          </p:cNvPr>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1824424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304800" y="365127"/>
            <a:ext cx="8210550" cy="1463673"/>
          </a:xfrm>
        </p:spPr>
        <p:txBody>
          <a:bodyPr>
            <a:normAutofit/>
          </a:bodyPr>
          <a:lstStyle/>
          <a:p>
            <a:r>
              <a:rPr lang="en-US" sz="4800" b="1" dirty="0"/>
              <a:t>WIOA title I-B - Who is in the measure</a:t>
            </a:r>
            <a:r>
              <a:rPr lang="en-US" b="1" dirty="0"/>
              <a:t> for Adult/DLW?</a:t>
            </a:r>
            <a:endParaRPr lang="en-US" sz="4800" b="1" dirty="0"/>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304800" y="2057400"/>
            <a:ext cx="8458200" cy="4664075"/>
          </a:xfrm>
        </p:spPr>
        <p:txBody>
          <a:bodyPr>
            <a:normAutofit/>
          </a:bodyPr>
          <a:lstStyle/>
          <a:p>
            <a:r>
              <a:rPr lang="en-US" sz="4000" dirty="0"/>
              <a:t>Participants in a WIOA title I Adult- or Dislocated Worker-funded or supported education and/or training program (including work-based training) that leads to a recognized postsecondary credential or employment </a:t>
            </a:r>
          </a:p>
          <a:p>
            <a:endParaRPr lang="en-US" sz="2400" dirty="0"/>
          </a:p>
          <a:p>
            <a:pPr algn="r"/>
            <a:r>
              <a:rPr lang="en-US" sz="2400" dirty="0"/>
              <a:t>(PIRL 1811)</a:t>
            </a:r>
          </a:p>
          <a:p>
            <a:endParaRPr lang="en-US" dirty="0">
              <a:highlight>
                <a:srgbClr val="FF0000"/>
              </a:highlight>
            </a:endParaRPr>
          </a:p>
          <a:p>
            <a:endParaRPr lang="en-US" dirty="0">
              <a:highlight>
                <a:srgbClr val="FF0000"/>
              </a:highlight>
            </a:endParaRPr>
          </a:p>
          <a:p>
            <a:endParaRPr lang="en-US" dirty="0">
              <a:highlight>
                <a:srgbClr val="FF0000"/>
              </a:highlight>
            </a:endParaRPr>
          </a:p>
          <a:p>
            <a:endParaRPr lang="en-US" sz="1100" dirty="0"/>
          </a:p>
          <a:p>
            <a:endParaRPr lang="en-US" dirty="0"/>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5" name="Picture 4" descr="A drawing of a face&#10;&#10;Description automatically generated">
            <a:extLst>
              <a:ext uri="{FF2B5EF4-FFF2-40B4-BE49-F238E27FC236}">
                <a16:creationId xmlns:a16="http://schemas.microsoft.com/office/drawing/2014/main" id="{D573B087-978A-4A92-9220-6D974CD6C01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451848" y="385005"/>
            <a:ext cx="1219835" cy="1135380"/>
          </a:xfrm>
          <a:prstGeom prst="rect">
            <a:avLst/>
          </a:prstGeom>
        </p:spPr>
      </p:pic>
    </p:spTree>
    <p:extLst>
      <p:ext uri="{BB962C8B-B14F-4D97-AF65-F5344CB8AC3E}">
        <p14:creationId xmlns:p14="http://schemas.microsoft.com/office/powerpoint/2010/main" val="158729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62C7-8958-4DD7-8D38-2BFA0D0546C7}"/>
              </a:ext>
            </a:extLst>
          </p:cNvPr>
          <p:cNvSpPr>
            <a:spLocks noGrp="1"/>
          </p:cNvSpPr>
          <p:nvPr>
            <p:ph type="title"/>
          </p:nvPr>
        </p:nvSpPr>
        <p:spPr/>
        <p:txBody>
          <a:bodyPr/>
          <a:lstStyle/>
          <a:p>
            <a:r>
              <a:rPr lang="en-US" dirty="0"/>
              <a:t>Local Area Questions	</a:t>
            </a:r>
          </a:p>
        </p:txBody>
      </p:sp>
      <p:sp>
        <p:nvSpPr>
          <p:cNvPr id="3" name="Content Placeholder 2">
            <a:extLst>
              <a:ext uri="{FF2B5EF4-FFF2-40B4-BE49-F238E27FC236}">
                <a16:creationId xmlns:a16="http://schemas.microsoft.com/office/drawing/2014/main" id="{6E337E3E-F65C-4EA5-B202-D20C2A80CD73}"/>
              </a:ext>
            </a:extLst>
          </p:cNvPr>
          <p:cNvSpPr>
            <a:spLocks noGrp="1"/>
          </p:cNvSpPr>
          <p:nvPr>
            <p:ph idx="1"/>
          </p:nvPr>
        </p:nvSpPr>
        <p:spPr/>
        <p:txBody>
          <a:bodyPr/>
          <a:lstStyle/>
          <a:p>
            <a:pPr marL="0" indent="0">
              <a:buNone/>
            </a:pPr>
            <a:r>
              <a:rPr lang="en-US" dirty="0"/>
              <a:t> </a:t>
            </a:r>
            <a:r>
              <a:rPr lang="en-US" sz="1800" dirty="0"/>
              <a:t>How many MSGs are needed for a participant attending long-term training programs. Example: Do we add one for each semester or training module? </a:t>
            </a:r>
          </a:p>
          <a:p>
            <a:pPr marL="0" indent="0">
              <a:buNone/>
            </a:pPr>
            <a:r>
              <a:rPr lang="en-US" sz="1800" dirty="0"/>
              <a:t>	Post Secondary transcript/report card- attain every 12 credit 	hours</a:t>
            </a:r>
          </a:p>
          <a:p>
            <a:pPr marL="0" indent="0">
              <a:buNone/>
            </a:pPr>
            <a:r>
              <a:rPr lang="en-US" sz="1800" dirty="0"/>
              <a:t>	Skills progression- attain after the passage of an exam that is 	required for a particular occupation or progress in attaining 	technical or occupational skills as evidenced by trade-related 	benchmarks, such as knowledge-based exams </a:t>
            </a:r>
          </a:p>
          <a:p>
            <a:pPr marL="0" indent="0">
              <a:buNone/>
            </a:pPr>
            <a:r>
              <a:rPr lang="en-US" sz="1800" dirty="0">
                <a:solidFill>
                  <a:srgbClr val="555555"/>
                </a:solidFill>
                <a:effectLst/>
                <a:latin typeface="Arial" panose="020B0604020202020204" pitchFamily="34" charset="0"/>
                <a:ea typeface="Calibri" panose="020F0502020204030204" pitchFamily="34" charset="0"/>
              </a:rPr>
              <a:t>Could there be a list of the different trainings through WIOA that will receive credit for since pre-apprenticeships are no longer a credited training unless it is a registered apprenticeship program.</a:t>
            </a:r>
          </a:p>
          <a:p>
            <a:pPr marL="0" indent="0">
              <a:buNone/>
            </a:pPr>
            <a:r>
              <a:rPr lang="en-US" sz="1800" dirty="0">
                <a:solidFill>
                  <a:srgbClr val="555555"/>
                </a:solidFill>
                <a:latin typeface="Arial" panose="020B0604020202020204" pitchFamily="34" charset="0"/>
                <a:ea typeface="Calibri" panose="020F0502020204030204" pitchFamily="34" charset="0"/>
              </a:rPr>
              <a:t>	Requires further explanation. </a:t>
            </a:r>
            <a:endParaRPr lang="en-US" sz="1800" dirty="0">
              <a:effectLst/>
              <a:latin typeface="Calibri" panose="020F0502020204030204" pitchFamily="34" charset="0"/>
              <a:ea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548CAE2E-A3E2-495B-B063-D4E80092524D}"/>
              </a:ext>
            </a:extLst>
          </p:cNvPr>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2839839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E660-B1A7-4405-BF50-5D49B6EEAE5F}"/>
              </a:ext>
            </a:extLst>
          </p:cNvPr>
          <p:cNvSpPr>
            <a:spLocks noGrp="1"/>
          </p:cNvSpPr>
          <p:nvPr>
            <p:ph type="title"/>
          </p:nvPr>
        </p:nvSpPr>
        <p:spPr/>
        <p:txBody>
          <a:bodyPr/>
          <a:lstStyle/>
          <a:p>
            <a:r>
              <a:rPr lang="en-US" dirty="0"/>
              <a:t>More information	</a:t>
            </a:r>
          </a:p>
        </p:txBody>
      </p:sp>
      <p:sp>
        <p:nvSpPr>
          <p:cNvPr id="3" name="Content Placeholder 2">
            <a:extLst>
              <a:ext uri="{FF2B5EF4-FFF2-40B4-BE49-F238E27FC236}">
                <a16:creationId xmlns:a16="http://schemas.microsoft.com/office/drawing/2014/main" id="{6EE389E1-2348-4E47-B7E0-8BF9ABB66BB4}"/>
              </a:ext>
            </a:extLst>
          </p:cNvPr>
          <p:cNvSpPr>
            <a:spLocks noGrp="1"/>
          </p:cNvSpPr>
          <p:nvPr>
            <p:ph idx="1"/>
          </p:nvPr>
        </p:nvSpPr>
        <p:spPr/>
        <p:txBody>
          <a:bodyPr>
            <a:normAutofit/>
          </a:bodyPr>
          <a:lstStyle/>
          <a:p>
            <a:endParaRPr lang="en-US" dirty="0"/>
          </a:p>
          <a:p>
            <a:r>
              <a:rPr lang="en-US" dirty="0"/>
              <a:t>In the uploader, do not select an element for data validation that does not have a PRIL number attached.</a:t>
            </a:r>
          </a:p>
          <a:p>
            <a:r>
              <a:rPr lang="en-US" dirty="0"/>
              <a:t>Youth only-2</a:t>
            </a:r>
            <a:r>
              <a:rPr lang="en-US" baseline="30000" dirty="0"/>
              <a:t>nd</a:t>
            </a:r>
            <a:r>
              <a:rPr lang="en-US" dirty="0"/>
              <a:t> and 4</a:t>
            </a:r>
            <a:r>
              <a:rPr lang="en-US" baseline="30000" dirty="0"/>
              <a:t>th</a:t>
            </a:r>
            <a:r>
              <a:rPr lang="en-US" dirty="0"/>
              <a:t> quarter outcomes is pertaining to do what that participant is currently doing during the 2</a:t>
            </a:r>
            <a:r>
              <a:rPr lang="en-US" baseline="30000" dirty="0"/>
              <a:t>nd</a:t>
            </a:r>
            <a:r>
              <a:rPr lang="en-US" dirty="0"/>
              <a:t> and 4</a:t>
            </a:r>
            <a:r>
              <a:rPr lang="en-US" baseline="30000" dirty="0"/>
              <a:t>th</a:t>
            </a:r>
            <a:r>
              <a:rPr lang="en-US" dirty="0"/>
              <a:t> quarter after exit. Not for the type of training they had during participation.</a:t>
            </a:r>
          </a:p>
          <a:p>
            <a:r>
              <a:rPr lang="en-US" dirty="0"/>
              <a:t>For more information concerning MSGs  you can visit the Workforce GPS website below. </a:t>
            </a:r>
          </a:p>
          <a:p>
            <a:r>
              <a:rPr lang="en-US" sz="1800" u="sng" dirty="0">
                <a:solidFill>
                  <a:srgbClr val="0563C1"/>
                </a:solidFill>
                <a:effectLst/>
                <a:latin typeface="Calibri" panose="020F0502020204030204" pitchFamily="34" charset="0"/>
                <a:ea typeface="Calibri" panose="020F0502020204030204" pitchFamily="34" charset="0"/>
                <a:hlinkClick r:id="rId2"/>
              </a:rPr>
              <a:t>https://performancereporting.workforcegps.org/MediaFiles/ws/performancereporting/Folders/%7B843378D0-94E9-467E-8B5C-DB88066FE7D3%7D/636967258924950849/index.html#/lessons/aB6ss3Yc0ARgK3UXANR7QiJSGixb5gIX</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123DCC2-096A-421E-A0C6-F99E70896ED1}"/>
              </a:ext>
            </a:extLst>
          </p:cNvPr>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359209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C725-0FB9-44DA-9AEB-CB1E7D7CC326}"/>
              </a:ext>
            </a:extLst>
          </p:cNvPr>
          <p:cNvSpPr>
            <a:spLocks noGrp="1"/>
          </p:cNvSpPr>
          <p:nvPr>
            <p:ph type="title"/>
          </p:nvPr>
        </p:nvSpPr>
        <p:spPr>
          <a:xfrm>
            <a:off x="762000" y="381000"/>
            <a:ext cx="8210550" cy="1311273"/>
          </a:xfrm>
        </p:spPr>
        <p:txBody>
          <a:bodyPr>
            <a:noAutofit/>
          </a:bodyPr>
          <a:lstStyle/>
          <a:p>
            <a:br>
              <a:rPr lang="en-US" sz="1800" b="1" dirty="0"/>
            </a:br>
            <a:br>
              <a:rPr lang="en-US" sz="1800" b="1" dirty="0"/>
            </a:br>
            <a:br>
              <a:rPr lang="en-US" sz="1800" b="1" dirty="0"/>
            </a:br>
            <a:br>
              <a:rPr lang="en-US" sz="1800" b="1" dirty="0"/>
            </a:br>
            <a:br>
              <a:rPr lang="en-US" sz="1800" b="1" dirty="0"/>
            </a:br>
            <a:r>
              <a:rPr lang="en-US" sz="4400" b="1" dirty="0"/>
              <a:t>You must check “Yes” for the service</a:t>
            </a:r>
          </a:p>
        </p:txBody>
      </p:sp>
      <p:sp>
        <p:nvSpPr>
          <p:cNvPr id="3" name="Content Placeholder 2">
            <a:extLst>
              <a:ext uri="{FF2B5EF4-FFF2-40B4-BE49-F238E27FC236}">
                <a16:creationId xmlns:a16="http://schemas.microsoft.com/office/drawing/2014/main" id="{85CA2FF1-E663-4877-BCDB-83A17E201E73}"/>
              </a:ext>
            </a:extLst>
          </p:cNvPr>
          <p:cNvSpPr>
            <a:spLocks noGrp="1"/>
          </p:cNvSpPr>
          <p:nvPr>
            <p:ph idx="1"/>
          </p:nvPr>
        </p:nvSpPr>
        <p:spPr>
          <a:xfrm>
            <a:off x="685800" y="2209801"/>
            <a:ext cx="7848600" cy="205740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45CCF12-0230-41A9-8F12-A166F03FEE77}"/>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10" name="Content Placeholder 5">
            <a:extLst>
              <a:ext uri="{FF2B5EF4-FFF2-40B4-BE49-F238E27FC236}">
                <a16:creationId xmlns:a16="http://schemas.microsoft.com/office/drawing/2014/main" id="{FBDC68DE-E1B7-4272-B076-6463CBE1E241}"/>
              </a:ext>
            </a:extLst>
          </p:cNvPr>
          <p:cNvPicPr>
            <a:picLocks noChangeAspect="1"/>
          </p:cNvPicPr>
          <p:nvPr/>
        </p:nvPicPr>
        <p:blipFill>
          <a:blip r:embed="rId3"/>
          <a:stretch>
            <a:fillRect/>
          </a:stretch>
        </p:blipFill>
        <p:spPr>
          <a:xfrm>
            <a:off x="7677044" y="5018503"/>
            <a:ext cx="1219306" cy="1133954"/>
          </a:xfrm>
          <a:prstGeom prst="rect">
            <a:avLst/>
          </a:prstGeom>
        </p:spPr>
      </p:pic>
      <p:sp>
        <p:nvSpPr>
          <p:cNvPr id="6" name="TextBox 5">
            <a:extLst>
              <a:ext uri="{FF2B5EF4-FFF2-40B4-BE49-F238E27FC236}">
                <a16:creationId xmlns:a16="http://schemas.microsoft.com/office/drawing/2014/main" id="{ED9E652A-0004-41F2-A68C-26F6F42A3622}"/>
              </a:ext>
            </a:extLst>
          </p:cNvPr>
          <p:cNvSpPr txBox="1"/>
          <p:nvPr/>
        </p:nvSpPr>
        <p:spPr>
          <a:xfrm>
            <a:off x="304800" y="5410200"/>
            <a:ext cx="2286000" cy="369332"/>
          </a:xfrm>
          <a:prstGeom prst="rect">
            <a:avLst/>
          </a:prstGeom>
          <a:noFill/>
        </p:spPr>
        <p:txBody>
          <a:bodyPr wrap="square" rtlCol="0">
            <a:spAutoFit/>
          </a:bodyPr>
          <a:lstStyle/>
          <a:p>
            <a:r>
              <a:rPr lang="en-US" dirty="0"/>
              <a:t>(PIRL 1811)</a:t>
            </a:r>
          </a:p>
        </p:txBody>
      </p:sp>
      <p:pic>
        <p:nvPicPr>
          <p:cNvPr id="8" name="Picture 7">
            <a:extLst>
              <a:ext uri="{FF2B5EF4-FFF2-40B4-BE49-F238E27FC236}">
                <a16:creationId xmlns:a16="http://schemas.microsoft.com/office/drawing/2014/main" id="{C0FBC63D-69C6-4420-B8AA-4A0C892F6ED6}"/>
              </a:ext>
            </a:extLst>
          </p:cNvPr>
          <p:cNvPicPr>
            <a:picLocks noChangeAspect="1"/>
          </p:cNvPicPr>
          <p:nvPr/>
        </p:nvPicPr>
        <p:blipFill>
          <a:blip r:embed="rId4"/>
          <a:stretch>
            <a:fillRect/>
          </a:stretch>
        </p:blipFill>
        <p:spPr>
          <a:xfrm>
            <a:off x="947737" y="2443575"/>
            <a:ext cx="7248525" cy="1823626"/>
          </a:xfrm>
          <a:prstGeom prst="rect">
            <a:avLst/>
          </a:prstGeom>
        </p:spPr>
      </p:pic>
    </p:spTree>
    <p:extLst>
      <p:ext uri="{BB962C8B-B14F-4D97-AF65-F5344CB8AC3E}">
        <p14:creationId xmlns:p14="http://schemas.microsoft.com/office/powerpoint/2010/main" val="364113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AEE0-EFDE-48D1-AA83-B7D7C79B4A0B}"/>
              </a:ext>
            </a:extLst>
          </p:cNvPr>
          <p:cNvSpPr>
            <a:spLocks noGrp="1"/>
          </p:cNvSpPr>
          <p:nvPr>
            <p:ph type="title"/>
          </p:nvPr>
        </p:nvSpPr>
        <p:spPr>
          <a:xfrm>
            <a:off x="609600" y="286604"/>
            <a:ext cx="7924800" cy="1559659"/>
          </a:xfrm>
        </p:spPr>
        <p:txBody>
          <a:bodyPr>
            <a:normAutofit fontScale="90000"/>
          </a:bodyPr>
          <a:lstStyle/>
          <a:p>
            <a:br>
              <a:rPr lang="en-US" sz="1800" b="1" dirty="0"/>
            </a:br>
            <a:br>
              <a:rPr lang="en-US" sz="1800" b="1" dirty="0"/>
            </a:br>
            <a:r>
              <a:rPr lang="en-US" sz="5300" b="1" dirty="0"/>
              <a:t>Select the Result(s) the service may lead to:</a:t>
            </a:r>
          </a:p>
        </p:txBody>
      </p:sp>
      <p:sp>
        <p:nvSpPr>
          <p:cNvPr id="4" name="Slide Number Placeholder 3">
            <a:extLst>
              <a:ext uri="{FF2B5EF4-FFF2-40B4-BE49-F238E27FC236}">
                <a16:creationId xmlns:a16="http://schemas.microsoft.com/office/drawing/2014/main" id="{24BBBF4E-D30D-485E-9224-A3B1D9B15969}"/>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6" name="Content Placeholder 5">
            <a:extLst>
              <a:ext uri="{FF2B5EF4-FFF2-40B4-BE49-F238E27FC236}">
                <a16:creationId xmlns:a16="http://schemas.microsoft.com/office/drawing/2014/main" id="{324CF9BC-CD1E-4C7A-8413-5D8DC0BD4FBD}"/>
              </a:ext>
            </a:extLst>
          </p:cNvPr>
          <p:cNvSpPr>
            <a:spLocks noGrp="1"/>
          </p:cNvSpPr>
          <p:nvPr>
            <p:ph idx="1"/>
          </p:nvPr>
        </p:nvSpPr>
        <p:spPr>
          <a:xfrm>
            <a:off x="741263" y="5029201"/>
            <a:ext cx="7543801" cy="4023360"/>
          </a:xfrm>
        </p:spPr>
        <p:txBody>
          <a:bodyPr/>
          <a:lstStyle/>
          <a:p>
            <a:endParaRPr lang="en-US" dirty="0"/>
          </a:p>
          <a:p>
            <a:r>
              <a:rPr lang="en-US" dirty="0"/>
              <a:t>(PIRL 1304)</a:t>
            </a:r>
          </a:p>
          <a:p>
            <a:endParaRPr lang="en-US" dirty="0"/>
          </a:p>
        </p:txBody>
      </p:sp>
      <p:pic>
        <p:nvPicPr>
          <p:cNvPr id="7" name="Content Placeholder 5">
            <a:extLst>
              <a:ext uri="{FF2B5EF4-FFF2-40B4-BE49-F238E27FC236}">
                <a16:creationId xmlns:a16="http://schemas.microsoft.com/office/drawing/2014/main" id="{2DDA9C52-F158-4C6D-B3C4-F9DCEE79696B}"/>
              </a:ext>
            </a:extLst>
          </p:cNvPr>
          <p:cNvPicPr>
            <a:picLocks noChangeAspect="1"/>
          </p:cNvPicPr>
          <p:nvPr/>
        </p:nvPicPr>
        <p:blipFill>
          <a:blip r:embed="rId3"/>
          <a:stretch>
            <a:fillRect/>
          </a:stretch>
        </p:blipFill>
        <p:spPr>
          <a:xfrm>
            <a:off x="7677044" y="5018503"/>
            <a:ext cx="1219306" cy="1133954"/>
          </a:xfrm>
          <a:prstGeom prst="rect">
            <a:avLst/>
          </a:prstGeom>
        </p:spPr>
      </p:pic>
      <p:pic>
        <p:nvPicPr>
          <p:cNvPr id="8" name="Picture 7">
            <a:extLst>
              <a:ext uri="{FF2B5EF4-FFF2-40B4-BE49-F238E27FC236}">
                <a16:creationId xmlns:a16="http://schemas.microsoft.com/office/drawing/2014/main" id="{FDF2A2BC-752F-43BF-B679-7432EE12E230}"/>
              </a:ext>
            </a:extLst>
          </p:cNvPr>
          <p:cNvPicPr>
            <a:picLocks noChangeAspect="1"/>
          </p:cNvPicPr>
          <p:nvPr/>
        </p:nvPicPr>
        <p:blipFill>
          <a:blip r:embed="rId4"/>
          <a:stretch>
            <a:fillRect/>
          </a:stretch>
        </p:blipFill>
        <p:spPr>
          <a:xfrm>
            <a:off x="741263" y="1890712"/>
            <a:ext cx="7107337" cy="3076575"/>
          </a:xfrm>
          <a:prstGeom prst="rect">
            <a:avLst/>
          </a:prstGeom>
        </p:spPr>
      </p:pic>
    </p:spTree>
    <p:extLst>
      <p:ext uri="{BB962C8B-B14F-4D97-AF65-F5344CB8AC3E}">
        <p14:creationId xmlns:p14="http://schemas.microsoft.com/office/powerpoint/2010/main" val="3779625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3362-118E-4AD9-AB23-EB79FE2C4C53}"/>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F9E145D4-DC7B-474C-9CF9-3F30904A053E}"/>
              </a:ext>
            </a:extLst>
          </p:cNvPr>
          <p:cNvSpPr>
            <a:spLocks noGrp="1"/>
          </p:cNvSpPr>
          <p:nvPr>
            <p:ph idx="1"/>
          </p:nvPr>
        </p:nvSpPr>
        <p:spPr/>
        <p:txBody>
          <a:bodyPr/>
          <a:lstStyle/>
          <a:p>
            <a:pPr marL="457200" indent="-457200">
              <a:buFont typeface="+mj-lt"/>
              <a:buAutoNum type="arabicPeriod"/>
            </a:pPr>
            <a:r>
              <a:rPr lang="en-US" dirty="0"/>
              <a:t>What TEGL do you refer to for the list of required documentation?</a:t>
            </a:r>
          </a:p>
          <a:p>
            <a:pPr marL="457200" indent="-457200">
              <a:buFont typeface="+mj-lt"/>
              <a:buAutoNum type="arabicPeriod"/>
            </a:pPr>
            <a:r>
              <a:rPr lang="en-US" dirty="0"/>
              <a:t>When do you enter the MSG’s?</a:t>
            </a:r>
          </a:p>
          <a:p>
            <a:pPr marL="457200" indent="-457200">
              <a:buFont typeface="+mj-lt"/>
              <a:buAutoNum type="arabicPeriod"/>
            </a:pPr>
            <a:r>
              <a:rPr lang="en-US" dirty="0"/>
              <a:t>What training services lead to an MSG?</a:t>
            </a:r>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41E08802-C26B-4540-AA0C-78F9098008D0}"/>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48163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AAAD-122D-4F34-8D69-72F5394BDA22}"/>
              </a:ext>
            </a:extLst>
          </p:cNvPr>
          <p:cNvSpPr>
            <a:spLocks noGrp="1"/>
          </p:cNvSpPr>
          <p:nvPr>
            <p:ph type="title"/>
          </p:nvPr>
        </p:nvSpPr>
        <p:spPr/>
        <p:txBody>
          <a:bodyPr/>
          <a:lstStyle/>
          <a:p>
            <a:r>
              <a:rPr lang="en-US" dirty="0"/>
              <a:t>Answers	</a:t>
            </a:r>
          </a:p>
        </p:txBody>
      </p:sp>
      <p:sp>
        <p:nvSpPr>
          <p:cNvPr id="3" name="Content Placeholder 2">
            <a:extLst>
              <a:ext uri="{FF2B5EF4-FFF2-40B4-BE49-F238E27FC236}">
                <a16:creationId xmlns:a16="http://schemas.microsoft.com/office/drawing/2014/main" id="{834E0DAF-5692-4F51-9E53-30CA24626718}"/>
              </a:ext>
            </a:extLst>
          </p:cNvPr>
          <p:cNvSpPr>
            <a:spLocks noGrp="1"/>
          </p:cNvSpPr>
          <p:nvPr>
            <p:ph idx="1"/>
          </p:nvPr>
        </p:nvSpPr>
        <p:spPr/>
        <p:txBody>
          <a:bodyPr/>
          <a:lstStyle/>
          <a:p>
            <a:pPr marL="457200" indent="-457200">
              <a:buFont typeface="+mj-lt"/>
              <a:buAutoNum type="arabicPeriod"/>
            </a:pPr>
            <a:r>
              <a:rPr lang="en-US" dirty="0"/>
              <a:t>What TEGL do you refer to for the list of required documentation?</a:t>
            </a:r>
          </a:p>
          <a:p>
            <a:pPr marL="749808" lvl="1" indent="-457200">
              <a:buFont typeface="+mj-lt"/>
              <a:buAutoNum type="arabicPeriod"/>
            </a:pPr>
            <a:r>
              <a:rPr lang="en-US" dirty="0"/>
              <a:t>TEGL 23-19</a:t>
            </a:r>
          </a:p>
          <a:p>
            <a:pPr marL="457200" indent="-457200">
              <a:buFont typeface="+mj-lt"/>
              <a:buAutoNum type="arabicPeriod"/>
            </a:pPr>
            <a:r>
              <a:rPr lang="en-US" dirty="0"/>
              <a:t>When do you enter the MSG’s?</a:t>
            </a:r>
          </a:p>
          <a:p>
            <a:pPr marL="749808" lvl="1" indent="-457200">
              <a:buFont typeface="+mj-lt"/>
              <a:buAutoNum type="arabicPeriod"/>
            </a:pPr>
            <a:r>
              <a:rPr lang="en-US" dirty="0"/>
              <a:t>There is no specific time to enter an MSG. We suggest that you enter all appropriate measurable skill gains when the participant first becomes eligible for them</a:t>
            </a:r>
          </a:p>
          <a:p>
            <a:pPr marL="457200" indent="-457200">
              <a:buFont typeface="+mj-lt"/>
              <a:buAutoNum type="arabicPeriod"/>
            </a:pPr>
            <a:r>
              <a:rPr lang="en-US" dirty="0"/>
              <a:t>What training services lead to an MSG?</a:t>
            </a:r>
          </a:p>
          <a:p>
            <a:pPr marL="749808" lvl="1" indent="-457200">
              <a:buFont typeface="+mj-lt"/>
              <a:buAutoNum type="arabicPeriod"/>
            </a:pPr>
            <a:r>
              <a:rPr lang="en-US" dirty="0"/>
              <a:t>All training services lead to an MSG</a:t>
            </a:r>
          </a:p>
          <a:p>
            <a:endParaRPr lang="en-US" dirty="0"/>
          </a:p>
        </p:txBody>
      </p:sp>
      <p:sp>
        <p:nvSpPr>
          <p:cNvPr id="4" name="Slide Number Placeholder 3">
            <a:extLst>
              <a:ext uri="{FF2B5EF4-FFF2-40B4-BE49-F238E27FC236}">
                <a16:creationId xmlns:a16="http://schemas.microsoft.com/office/drawing/2014/main" id="{C7156A63-CC0B-43A0-AD7B-C0E017166A43}"/>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5860467"/>
      </p:ext>
    </p:extLst>
  </p:cSld>
  <p:clrMapOvr>
    <a:masterClrMapping/>
  </p:clrMapOvr>
</p:sld>
</file>

<file path=ppt/theme/theme1.xml><?xml version="1.0" encoding="utf-8"?>
<a:theme xmlns:a="http://schemas.openxmlformats.org/drawingml/2006/main" name="StockLayouts Corporate Business PN015">
  <a:themeElements>
    <a:clrScheme name="Custom 1">
      <a:dk1>
        <a:sysClr val="windowText" lastClr="000000"/>
      </a:dk1>
      <a:lt1>
        <a:sysClr val="window" lastClr="FFFFFF"/>
      </a:lt1>
      <a:dk2>
        <a:srgbClr val="676767"/>
      </a:dk2>
      <a:lt2>
        <a:srgbClr val="EEECE1"/>
      </a:lt2>
      <a:accent1>
        <a:srgbClr val="E8EAEA"/>
      </a:accent1>
      <a:accent2>
        <a:srgbClr val="D5D7D7"/>
      </a:accent2>
      <a:accent3>
        <a:srgbClr val="C8342D"/>
      </a:accent3>
      <a:accent4>
        <a:srgbClr val="47443F"/>
      </a:accent4>
      <a:accent5>
        <a:srgbClr val="4BACC6"/>
      </a:accent5>
      <a:accent6>
        <a:srgbClr val="7030A0"/>
      </a:accent6>
      <a:hlink>
        <a:srgbClr val="0000FF"/>
      </a:hlink>
      <a:folHlink>
        <a:srgbClr val="800080"/>
      </a:folHlink>
    </a:clrScheme>
    <a:fontScheme name="Custom 1">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ockLayouts Corporate Business PN015">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tockLayouts Corporate Business PN015">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tockLayouts Corporate Business PN015">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tockLayouts Corporate Business PN015">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tockLayouts Corporate Business PN015">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tockLayouts Corporate Business PN015">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StockLayouts Corporate Business PN015">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StockLayouts Corporate Business PN015">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2758</TotalTime>
  <Words>4663</Words>
  <Application>Microsoft Office PowerPoint</Application>
  <PresentationFormat>On-screen Show (4:3)</PresentationFormat>
  <Paragraphs>441</Paragraphs>
  <Slides>51</Slides>
  <Notes>37</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51</vt:i4>
      </vt:variant>
    </vt:vector>
  </HeadingPairs>
  <TitlesOfParts>
    <vt:vector size="71" baseType="lpstr">
      <vt:lpstr>Aharoni</vt:lpstr>
      <vt:lpstr>Arial</vt:lpstr>
      <vt:lpstr>Arial Narrow</vt:lpstr>
      <vt:lpstr>Baskerville Old Face</vt:lpstr>
      <vt:lpstr>Calibri</vt:lpstr>
      <vt:lpstr>Calibri Light</vt:lpstr>
      <vt:lpstr>Courier New</vt:lpstr>
      <vt:lpstr>Estrangelo Edessa</vt:lpstr>
      <vt:lpstr>Times New Roman</vt:lpstr>
      <vt:lpstr>Wingdings</vt:lpstr>
      <vt:lpstr>StockLayouts Corporate Business PN015</vt:lpstr>
      <vt:lpstr>1_StockLayouts Corporate Business PN015</vt:lpstr>
      <vt:lpstr>2_StockLayouts Corporate Business PN015</vt:lpstr>
      <vt:lpstr>3_StockLayouts Corporate Business PN015</vt:lpstr>
      <vt:lpstr>4_StockLayouts Corporate Business PN015</vt:lpstr>
      <vt:lpstr>5_StockLayouts Corporate Business PN015</vt:lpstr>
      <vt:lpstr>6_StockLayouts Corporate Business PN015</vt:lpstr>
      <vt:lpstr>7_StockLayouts Corporate Business PN015</vt:lpstr>
      <vt:lpstr>8_StockLayouts Corporate Business PN015</vt:lpstr>
      <vt:lpstr>Retrospect</vt:lpstr>
      <vt:lpstr>Measurable Skill Gains Performance Indicators Training</vt:lpstr>
      <vt:lpstr>References</vt:lpstr>
      <vt:lpstr>Objectives</vt:lpstr>
      <vt:lpstr>Documentation </vt:lpstr>
      <vt:lpstr>WIOA title I-B - Who is in the measure for Adult/DLW?</vt:lpstr>
      <vt:lpstr>     You must check “Yes” for the service</vt:lpstr>
      <vt:lpstr>  Select the Result(s) the service may lead to:</vt:lpstr>
      <vt:lpstr>QUESTIONS </vt:lpstr>
      <vt:lpstr>Answers </vt:lpstr>
      <vt:lpstr>WIOA title I-B - Who is in the measure? </vt:lpstr>
      <vt:lpstr>How to Enter High School instruction. </vt:lpstr>
      <vt:lpstr>WIOA title I-B - Who is in the measure? OSY</vt:lpstr>
      <vt:lpstr>Question </vt:lpstr>
      <vt:lpstr>5 Types of Measurable Skill Gains </vt:lpstr>
      <vt:lpstr>1. Educational Functioning Level</vt:lpstr>
      <vt:lpstr>Who is in the measure? </vt:lpstr>
      <vt:lpstr>Goal for attainment: </vt:lpstr>
      <vt:lpstr>Goal for attainment: </vt:lpstr>
      <vt:lpstr>Goal for attainment: </vt:lpstr>
      <vt:lpstr>Questions</vt:lpstr>
      <vt:lpstr>Answers</vt:lpstr>
      <vt:lpstr>2. Attainment of Secondary School Diploma or Its Recognized Equivalent and date</vt:lpstr>
      <vt:lpstr>Who is in the measure? </vt:lpstr>
      <vt:lpstr>Goal: </vt:lpstr>
      <vt:lpstr>Recording Attainment of Diploma</vt:lpstr>
      <vt:lpstr>Recording Attainment of Diploma</vt:lpstr>
      <vt:lpstr>Question </vt:lpstr>
      <vt:lpstr>Answers</vt:lpstr>
      <vt:lpstr>3. Secondary or Postsecondary Transcript or Report Card</vt:lpstr>
      <vt:lpstr>Who is in the measure? </vt:lpstr>
      <vt:lpstr>Goals: </vt:lpstr>
      <vt:lpstr>Question </vt:lpstr>
      <vt:lpstr>Answer</vt:lpstr>
      <vt:lpstr>4. Milestones </vt:lpstr>
      <vt:lpstr>Who is in the measure? </vt:lpstr>
      <vt:lpstr>Goals: </vt:lpstr>
      <vt:lpstr>5. Passage of an Exam (Skill Progression)</vt:lpstr>
      <vt:lpstr>Who is in the measure? </vt:lpstr>
      <vt:lpstr>Goals: </vt:lpstr>
      <vt:lpstr>Completion Document vs. License</vt:lpstr>
      <vt:lpstr>Completion Document vs. License continued</vt:lpstr>
      <vt:lpstr>Completion Document vs. License</vt:lpstr>
      <vt:lpstr>Two-Year College vs Private School </vt:lpstr>
      <vt:lpstr>REMEMBER</vt:lpstr>
      <vt:lpstr>Local Area Questions </vt:lpstr>
      <vt:lpstr>Local AreaQuestions </vt:lpstr>
      <vt:lpstr>Local Area Questions </vt:lpstr>
      <vt:lpstr>Local Area Questions</vt:lpstr>
      <vt:lpstr>Local Area Questions </vt:lpstr>
      <vt:lpstr>Local Area Questions </vt:lpstr>
      <vt:lpstr>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Measurable Skills Gain Performance Indicators</dc:title>
  <dc:creator>Claudia Griffin</dc:creator>
  <cp:lastModifiedBy>Heather Pipkin</cp:lastModifiedBy>
  <cp:revision>89</cp:revision>
  <cp:lastPrinted>2021-11-02T17:02:04Z</cp:lastPrinted>
  <dcterms:created xsi:type="dcterms:W3CDTF">2020-03-09T05:57:13Z</dcterms:created>
  <dcterms:modified xsi:type="dcterms:W3CDTF">2021-11-04T16:35:09Z</dcterms:modified>
</cp:coreProperties>
</file>